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5" r:id="rId1"/>
  </p:sldMasterIdLst>
  <p:notesMasterIdLst>
    <p:notesMasterId r:id="rId18"/>
  </p:notesMasterIdLst>
  <p:sldIdLst>
    <p:sldId id="273" r:id="rId2"/>
    <p:sldId id="285" r:id="rId3"/>
    <p:sldId id="258" r:id="rId4"/>
    <p:sldId id="257" r:id="rId5"/>
    <p:sldId id="259" r:id="rId6"/>
    <p:sldId id="283" r:id="rId7"/>
    <p:sldId id="286" r:id="rId8"/>
    <p:sldId id="260" r:id="rId9"/>
    <p:sldId id="275" r:id="rId10"/>
    <p:sldId id="262" r:id="rId11"/>
    <p:sldId id="274" r:id="rId12"/>
    <p:sldId id="266" r:id="rId13"/>
    <p:sldId id="272" r:id="rId14"/>
    <p:sldId id="284" r:id="rId15"/>
    <p:sldId id="276" r:id="rId16"/>
    <p:sldId id="281" r:id="rId17"/>
  </p:sldIdLst>
  <p:sldSz cx="6858000" cy="9144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vid Scott" initials="DS" lastIdx="0" clrIdx="0">
    <p:extLst>
      <p:ext uri="{19B8F6BF-5375-455C-9EA6-DF929625EA0E}">
        <p15:presenceInfo xmlns:p15="http://schemas.microsoft.com/office/powerpoint/2012/main" userId="S-1-5-21-2021729960-3301780230-4245493246-117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4E77"/>
    <a:srgbClr val="F9F90F"/>
    <a:srgbClr val="FF7C80"/>
    <a:srgbClr val="FF66FF"/>
    <a:srgbClr val="DE1904"/>
    <a:srgbClr val="B9D684"/>
    <a:srgbClr val="90AB55"/>
    <a:srgbClr val="ED661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55" autoAdjust="0"/>
    <p:restoredTop sz="86358" autoAdjust="0"/>
  </p:normalViewPr>
  <p:slideViewPr>
    <p:cSldViewPr>
      <p:cViewPr varScale="1">
        <p:scale>
          <a:sx n="54" d="100"/>
          <a:sy n="54" d="100"/>
        </p:scale>
        <p:origin x="36" y="36"/>
      </p:cViewPr>
      <p:guideLst>
        <p:guide orient="horz" pos="2880"/>
        <p:guide pos="2160"/>
      </p:guideLst>
    </p:cSldViewPr>
  </p:slideViewPr>
  <p:outlineViewPr>
    <p:cViewPr>
      <p:scale>
        <a:sx n="33" d="100"/>
        <a:sy n="33" d="100"/>
      </p:scale>
      <p:origin x="264" y="0"/>
    </p:cViewPr>
  </p:outlineViewPr>
  <p:notesTextViewPr>
    <p:cViewPr>
      <p:scale>
        <a:sx n="100" d="100"/>
        <a:sy n="100" d="100"/>
      </p:scale>
      <p:origin x="0" y="0"/>
    </p:cViewPr>
  </p:notesTextViewPr>
  <p:sorterViewPr>
    <p:cViewPr>
      <p:scale>
        <a:sx n="60" d="100"/>
        <a:sy n="6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image" Target="../media/image4.jpg"/><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D4GBLN22\users%20on%20server%20(Cityofsidney)\JODENE\1%20-%20Documents\Budgets\Dollar.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1.4880867164331733E-2"/>
          <c:y val="5.4792613951425088E-2"/>
          <c:w val="0.870671166104237"/>
          <c:h val="0.85555555555555551"/>
        </c:manualLayout>
      </c:layout>
      <c:pie3DChart>
        <c:varyColors val="1"/>
        <c:ser>
          <c:idx val="0"/>
          <c:order val="0"/>
          <c:tx>
            <c:strRef>
              <c:f>Sheet1!$B$1</c:f>
              <c:strCache>
                <c:ptCount val="1"/>
                <c:pt idx="0">
                  <c:v>Column1</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8-6250-4EA2-AF54-C9C98F83ED13}"/>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6250-4EA2-AF54-C9C98F83ED13}"/>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6-6250-4EA2-AF54-C9C98F83ED13}"/>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4-6250-4EA2-AF54-C9C98F83ED13}"/>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6250-4EA2-AF54-C9C98F83ED13}"/>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2-6250-4EA2-AF54-C9C98F83ED13}"/>
              </c:ext>
            </c:extLst>
          </c:dPt>
          <c:dPt>
            <c:idx val="6"/>
            <c:bubble3D val="0"/>
            <c:spPr>
              <a:solidFill>
                <a:schemeClr val="accent1">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6250-4EA2-AF54-C9C98F83ED13}"/>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6250-4EA2-AF54-C9C98F83ED13}"/>
              </c:ext>
            </c:extLst>
          </c:dPt>
          <c:dPt>
            <c:idx val="8"/>
            <c:bubble3D val="0"/>
            <c:spPr>
              <a:solidFill>
                <a:schemeClr val="accent3">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6250-4EA2-AF54-C9C98F83ED13}"/>
              </c:ext>
            </c:extLst>
          </c:dPt>
          <c:dLbls>
            <c:dLbl>
              <c:idx val="0"/>
              <c:layout>
                <c:manualLayout>
                  <c:x val="-0.17820852930296466"/>
                  <c:y val="-8.9319248826291081E-2"/>
                </c:manualLayout>
              </c:layout>
              <c:tx>
                <c:rich>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fld id="{A8BCAA0F-DCF0-49F2-8064-694EA2AF6000}" type="CATEGORYNAME">
                      <a:rPr lang="en-US" smtClean="0">
                        <a:solidFill>
                          <a:schemeClr val="tx1"/>
                        </a:solidFill>
                      </a:rPr>
                      <a:pPr>
                        <a:defRPr sz="900">
                          <a:solidFill>
                            <a:schemeClr val="tx1"/>
                          </a:solidFill>
                        </a:defRPr>
                      </a:pPr>
                      <a:t>[CATEGORY NAME]</a:t>
                    </a:fld>
                    <a:r>
                      <a:rPr lang="en-US" baseline="0" dirty="0">
                        <a:solidFill>
                          <a:schemeClr val="tx1"/>
                        </a:solidFill>
                      </a:rPr>
                      <a:t> </a:t>
                    </a:r>
                    <a:fld id="{453F4ABD-A14A-4F0A-902D-352A99764F1C}" type="PERCENTAGE">
                      <a:rPr lang="en-US" baseline="0" dirty="0">
                        <a:solidFill>
                          <a:schemeClr val="tx1"/>
                        </a:solidFill>
                      </a:rPr>
                      <a:pPr>
                        <a:defRPr sz="900">
                          <a:solidFill>
                            <a:schemeClr val="tx1"/>
                          </a:solidFill>
                        </a:defRPr>
                      </a:pPr>
                      <a:t>[PERCENTAGE]</a:t>
                    </a:fld>
                    <a:endParaRPr lang="en-US" baseline="0" dirty="0">
                      <a:solidFill>
                        <a:schemeClr val="tx1"/>
                      </a:solidFill>
                    </a:endParaRPr>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6250-4EA2-AF54-C9C98F83ED13}"/>
                </c:ext>
              </c:extLst>
            </c:dLbl>
            <c:dLbl>
              <c:idx val="1"/>
              <c:layout>
                <c:manualLayout>
                  <c:x val="-7.5778989164815942E-4"/>
                  <c:y val="8.1378118874381136E-2"/>
                </c:manualLayout>
              </c:layout>
              <c:tx>
                <c:rich>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fld id="{EE06CA55-153D-47CA-93E2-146A47959D7C}" type="CATEGORYNAME">
                      <a:rPr lang="en-US" smtClean="0">
                        <a:solidFill>
                          <a:schemeClr val="tx1"/>
                        </a:solidFill>
                      </a:rPr>
                      <a:pPr>
                        <a:defRPr sz="900">
                          <a:solidFill>
                            <a:schemeClr val="tx1"/>
                          </a:solidFill>
                        </a:defRPr>
                      </a:pPr>
                      <a:t>[CATEGORY NAME]</a:t>
                    </a:fld>
                    <a:r>
                      <a:rPr lang="en-US" baseline="0" dirty="0">
                        <a:solidFill>
                          <a:schemeClr val="tx1"/>
                        </a:solidFill>
                      </a:rPr>
                      <a:t> </a:t>
                    </a:r>
                    <a:fld id="{FDE264B1-0E96-4BBC-982B-707FE077B4EB}" type="PERCENTAGE">
                      <a:rPr lang="en-US" baseline="0">
                        <a:solidFill>
                          <a:schemeClr val="tx1"/>
                        </a:solidFill>
                      </a:rPr>
                      <a:pPr>
                        <a:defRPr sz="900">
                          <a:solidFill>
                            <a:schemeClr val="tx1"/>
                          </a:solidFill>
                        </a:defRPr>
                      </a:pPr>
                      <a:t>[PERCENTAGE]</a:t>
                    </a:fld>
                    <a:endParaRPr lang="en-US" baseline="0" dirty="0">
                      <a:solidFill>
                        <a:schemeClr val="tx1"/>
                      </a:solidFill>
                    </a:endParaRPr>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6250-4EA2-AF54-C9C98F83ED13}"/>
                </c:ext>
              </c:extLst>
            </c:dLbl>
            <c:dLbl>
              <c:idx val="2"/>
              <c:layout>
                <c:manualLayout>
                  <c:x val="-2.79120398411737E-2"/>
                  <c:y val="-0.20521030599023224"/>
                </c:manualLayout>
              </c:layout>
              <c:tx>
                <c:rich>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fld id="{D3509F1C-A422-4E88-BD0F-1DD548FC3EA4}" type="CATEGORYNAME">
                      <a:rPr lang="en-US" smtClean="0">
                        <a:solidFill>
                          <a:schemeClr val="tx1"/>
                        </a:solidFill>
                      </a:rPr>
                      <a:pPr>
                        <a:defRPr sz="900">
                          <a:solidFill>
                            <a:schemeClr val="tx1"/>
                          </a:solidFill>
                        </a:defRPr>
                      </a:pPr>
                      <a:t>[CATEGORY NAME]</a:t>
                    </a:fld>
                    <a:r>
                      <a:rPr lang="en-US" baseline="0" dirty="0">
                        <a:solidFill>
                          <a:schemeClr val="tx1"/>
                        </a:solidFill>
                      </a:rPr>
                      <a:t> </a:t>
                    </a:r>
                    <a:fld id="{E7C50E7A-F4C9-4101-A07A-D972EBF2195C}" type="PERCENTAGE">
                      <a:rPr lang="en-US" baseline="0" dirty="0">
                        <a:solidFill>
                          <a:schemeClr val="tx1"/>
                        </a:solidFill>
                      </a:rPr>
                      <a:pPr>
                        <a:defRPr sz="900">
                          <a:solidFill>
                            <a:schemeClr val="tx1"/>
                          </a:solidFill>
                        </a:defRPr>
                      </a:pPr>
                      <a:t>[PERCENTAGE]</a:t>
                    </a:fld>
                    <a:endParaRPr lang="en-US" baseline="0" dirty="0">
                      <a:solidFill>
                        <a:schemeClr val="tx1"/>
                      </a:solidFill>
                    </a:endParaRPr>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6250-4EA2-AF54-C9C98F83ED13}"/>
                </c:ext>
              </c:extLst>
            </c:dLbl>
            <c:dLbl>
              <c:idx val="3"/>
              <c:layout>
                <c:manualLayout>
                  <c:x val="8.9485458612973759E-3"/>
                  <c:y val="7.2769953051643188E-2"/>
                </c:manualLayout>
              </c:layout>
              <c:tx>
                <c:rich>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fld id="{CEFDFBF7-831C-4562-AAAF-C11A67CA24E1}" type="CATEGORYNAME">
                      <a:rPr lang="en-US" smtClean="0">
                        <a:solidFill>
                          <a:schemeClr val="tx1"/>
                        </a:solidFill>
                      </a:rPr>
                      <a:pPr>
                        <a:defRPr sz="900">
                          <a:solidFill>
                            <a:schemeClr val="tx1"/>
                          </a:solidFill>
                        </a:defRPr>
                      </a:pPr>
                      <a:t>[CATEGORY NAME]</a:t>
                    </a:fld>
                    <a:r>
                      <a:rPr lang="en-US" baseline="0" dirty="0">
                        <a:solidFill>
                          <a:schemeClr val="tx1"/>
                        </a:solidFill>
                      </a:rPr>
                      <a:t> </a:t>
                    </a:r>
                    <a:fld id="{3527959A-BD54-4065-AAD2-8098E3C17837}" type="PERCENTAGE">
                      <a:rPr lang="en-US" baseline="0" dirty="0">
                        <a:solidFill>
                          <a:schemeClr val="tx1"/>
                        </a:solidFill>
                      </a:rPr>
                      <a:pPr>
                        <a:defRPr sz="900">
                          <a:solidFill>
                            <a:schemeClr val="tx1"/>
                          </a:solidFill>
                        </a:defRPr>
                      </a:pPr>
                      <a:t>[PERCENTAGE]</a:t>
                    </a:fld>
                    <a:endParaRPr lang="en-US" baseline="0" dirty="0">
                      <a:solidFill>
                        <a:schemeClr val="tx1"/>
                      </a:solidFill>
                    </a:endParaRPr>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6250-4EA2-AF54-C9C98F83ED13}"/>
                </c:ext>
              </c:extLst>
            </c:dLbl>
            <c:dLbl>
              <c:idx val="4"/>
              <c:layout>
                <c:manualLayout>
                  <c:x val="0.17839055881811305"/>
                  <c:y val="0.12910798122065711"/>
                </c:manualLayout>
              </c:layout>
              <c:tx>
                <c:rich>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fld id="{6673E858-81D5-44C2-B57F-2957AE509F88}" type="CATEGORYNAME">
                      <a:rPr lang="en-US" smtClean="0">
                        <a:solidFill>
                          <a:schemeClr val="tx1"/>
                        </a:solidFill>
                      </a:rPr>
                      <a:pPr>
                        <a:defRPr sz="900">
                          <a:solidFill>
                            <a:schemeClr val="tx1"/>
                          </a:solidFill>
                        </a:defRPr>
                      </a:pPr>
                      <a:t>[CATEGORY NAME]</a:t>
                    </a:fld>
                    <a:r>
                      <a:rPr lang="en-US" baseline="0" dirty="0">
                        <a:solidFill>
                          <a:schemeClr val="tx1"/>
                        </a:solidFill>
                      </a:rPr>
                      <a:t> </a:t>
                    </a:r>
                    <a:fld id="{4C6A719D-658B-482F-87F2-A73F26AA236C}" type="PERCENTAGE">
                      <a:rPr lang="en-US" baseline="0" dirty="0">
                        <a:solidFill>
                          <a:schemeClr val="tx1"/>
                        </a:solidFill>
                      </a:rPr>
                      <a:pPr>
                        <a:defRPr sz="900">
                          <a:solidFill>
                            <a:schemeClr val="tx1"/>
                          </a:solidFill>
                        </a:defRPr>
                      </a:pPr>
                      <a:t>[PERCENTAGE]</a:t>
                    </a:fld>
                    <a:endParaRPr lang="en-US" baseline="0" dirty="0">
                      <a:solidFill>
                        <a:schemeClr val="tx1"/>
                      </a:solidFill>
                    </a:endParaRPr>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6250-4EA2-AF54-C9C98F83ED13}"/>
                </c:ext>
              </c:extLst>
            </c:dLbl>
            <c:dLbl>
              <c:idx val="5"/>
              <c:layout>
                <c:manualLayout>
                  <c:x val="2.0963472280673533E-3"/>
                  <c:y val="-4.5012662890822855E-2"/>
                </c:manualLayout>
              </c:layout>
              <c:tx>
                <c:rich>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fld id="{66C47AE7-D7A1-4C85-8028-8B129A3B7471}" type="CATEGORYNAME">
                      <a:rPr lang="en-US" smtClean="0">
                        <a:solidFill>
                          <a:schemeClr val="tx1"/>
                        </a:solidFill>
                      </a:rPr>
                      <a:pPr>
                        <a:defRPr sz="900">
                          <a:solidFill>
                            <a:schemeClr val="tx1"/>
                          </a:solidFill>
                        </a:defRPr>
                      </a:pPr>
                      <a:t>[CATEGORY NAME]</a:t>
                    </a:fld>
                    <a:r>
                      <a:rPr lang="en-US" baseline="0" dirty="0">
                        <a:solidFill>
                          <a:schemeClr val="tx1"/>
                        </a:solidFill>
                      </a:rPr>
                      <a:t> </a:t>
                    </a:r>
                    <a:fld id="{928D3BA1-FB72-4126-99CC-8D1AE6CAE763}" type="PERCENTAGE">
                      <a:rPr lang="en-US" baseline="0">
                        <a:solidFill>
                          <a:schemeClr val="tx1"/>
                        </a:solidFill>
                      </a:rPr>
                      <a:pPr>
                        <a:defRPr sz="900">
                          <a:solidFill>
                            <a:schemeClr val="tx1"/>
                          </a:solidFill>
                        </a:defRPr>
                      </a:pPr>
                      <a:t>[PERCENTAGE]</a:t>
                    </a:fld>
                    <a:endParaRPr lang="en-US" baseline="0" dirty="0">
                      <a:solidFill>
                        <a:schemeClr val="tx1"/>
                      </a:solidFill>
                    </a:endParaRPr>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6250-4EA2-AF54-C9C98F83ED13}"/>
                </c:ext>
              </c:extLst>
            </c:dLbl>
            <c:dLbl>
              <c:idx val="6"/>
              <c:layout>
                <c:manualLayout>
                  <c:x val="-1.0366749458331131E-2"/>
                  <c:y val="-1.1737089201877934E-2"/>
                </c:manualLayout>
              </c:layout>
              <c:tx>
                <c:rich>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fld id="{A6CEE7EC-FD3E-4328-8A1A-E7E75B4F4E48}" type="CATEGORYNAME">
                      <a:rPr lang="en-US" smtClean="0">
                        <a:solidFill>
                          <a:schemeClr val="tx1"/>
                        </a:solidFill>
                      </a:rPr>
                      <a:pPr>
                        <a:defRPr sz="900">
                          <a:solidFill>
                            <a:schemeClr val="tx1"/>
                          </a:solidFill>
                        </a:defRPr>
                      </a:pPr>
                      <a:t>[CATEGORY NAME]</a:t>
                    </a:fld>
                    <a:r>
                      <a:rPr lang="en-US" baseline="0" dirty="0">
                        <a:solidFill>
                          <a:schemeClr val="tx1"/>
                        </a:solidFill>
                      </a:rPr>
                      <a:t> </a:t>
                    </a:r>
                    <a:fld id="{E5D6D4AB-1F0A-4A7A-912D-58813E4ECE36}" type="PERCENTAGE">
                      <a:rPr lang="en-US" baseline="0">
                        <a:solidFill>
                          <a:schemeClr val="tx1"/>
                        </a:solidFill>
                      </a:rPr>
                      <a:pPr>
                        <a:defRPr sz="900">
                          <a:solidFill>
                            <a:schemeClr val="tx1"/>
                          </a:solidFill>
                        </a:defRPr>
                      </a:pPr>
                      <a:t>[PERCENTAGE]</a:t>
                    </a:fld>
                    <a:endParaRPr lang="en-US" baseline="0" dirty="0">
                      <a:solidFill>
                        <a:schemeClr val="tx1"/>
                      </a:solidFill>
                    </a:endParaRPr>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6250-4EA2-AF54-C9C98F83ED13}"/>
                </c:ext>
              </c:extLst>
            </c:dLbl>
            <c:dLbl>
              <c:idx val="7"/>
              <c:layout>
                <c:manualLayout>
                  <c:x val="-3.9716746816043966E-2"/>
                  <c:y val="-3.063380281690143E-2"/>
                </c:manualLayout>
              </c:layout>
              <c:tx>
                <c:rich>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fld id="{38EAC004-62C0-46D8-B0BE-8A14A34AC57A}" type="CATEGORYNAME">
                      <a:rPr lang="en-US" smtClean="0">
                        <a:solidFill>
                          <a:schemeClr val="tx1"/>
                        </a:solidFill>
                      </a:rPr>
                      <a:pPr>
                        <a:defRPr sz="900">
                          <a:solidFill>
                            <a:schemeClr val="tx1"/>
                          </a:solidFill>
                        </a:defRPr>
                      </a:pPr>
                      <a:t>[CATEGORY NAME]</a:t>
                    </a:fld>
                    <a:r>
                      <a:rPr lang="en-US" baseline="0" dirty="0">
                        <a:solidFill>
                          <a:schemeClr val="tx1"/>
                        </a:solidFill>
                      </a:rPr>
                      <a:t> </a:t>
                    </a:r>
                    <a:fld id="{B7F3765D-3938-4CC6-8A9F-B761972CCDA4}" type="PERCENTAGE">
                      <a:rPr lang="en-US" baseline="0">
                        <a:solidFill>
                          <a:schemeClr val="tx1"/>
                        </a:solidFill>
                      </a:rPr>
                      <a:pPr>
                        <a:defRPr sz="900">
                          <a:solidFill>
                            <a:schemeClr val="tx1"/>
                          </a:solidFill>
                        </a:defRPr>
                      </a:pPr>
                      <a:t>[PERCENTAGE]</a:t>
                    </a:fld>
                    <a:endParaRPr lang="en-US" baseline="0" dirty="0">
                      <a:solidFill>
                        <a:schemeClr val="tx1"/>
                      </a:solidFill>
                    </a:endParaRPr>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6250-4EA2-AF54-C9C98F83ED13}"/>
                </c:ext>
              </c:extLst>
            </c:dLbl>
            <c:dLbl>
              <c:idx val="8"/>
              <c:layout>
                <c:manualLayout>
                  <c:x val="-9.1324200913242108E-3"/>
                  <c:y val="-2.7777777777777776E-2"/>
                </c:manualLayout>
              </c:layout>
              <c:tx>
                <c:rich>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fld id="{EFF4C1DD-136B-4DC8-BFCB-8A0B31447FB9}" type="CATEGORYNAME">
                      <a:rPr lang="en-US" smtClean="0">
                        <a:solidFill>
                          <a:schemeClr val="tx1"/>
                        </a:solidFill>
                      </a:rPr>
                      <a:pPr>
                        <a:defRPr sz="900">
                          <a:solidFill>
                            <a:schemeClr val="tx1"/>
                          </a:solidFill>
                        </a:defRPr>
                      </a:pPr>
                      <a:t>[CATEGORY NAME]</a:t>
                    </a:fld>
                    <a:r>
                      <a:rPr lang="en-US" baseline="0" dirty="0">
                        <a:solidFill>
                          <a:schemeClr val="tx1"/>
                        </a:solidFill>
                      </a:rPr>
                      <a:t> </a:t>
                    </a:r>
                    <a:fld id="{C0B402EF-8FFE-40B8-ABBD-7127AAEC3922}" type="PERCENTAGE">
                      <a:rPr lang="en-US" baseline="0">
                        <a:solidFill>
                          <a:schemeClr val="tx1"/>
                        </a:solidFill>
                      </a:rPr>
                      <a:pPr>
                        <a:defRPr sz="900">
                          <a:solidFill>
                            <a:schemeClr val="tx1"/>
                          </a:solidFill>
                        </a:defRPr>
                      </a:pPr>
                      <a:t>[PERCENTAGE]</a:t>
                    </a:fld>
                    <a:endParaRPr lang="en-US" baseline="0" dirty="0">
                      <a:solidFill>
                        <a:schemeClr val="tx1"/>
                      </a:solidFill>
                    </a:endParaRPr>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6250-4EA2-AF54-C9C98F83ED13}"/>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en-US"/>
              </a:p>
            </c:txPr>
            <c:dLblPos val="outEnd"/>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Sheet1!$A$2:$A$10</c:f>
              <c:strCache>
                <c:ptCount val="9"/>
                <c:pt idx="0">
                  <c:v>General Fund</c:v>
                </c:pt>
                <c:pt idx="1">
                  <c:v>Special Funds Revenue</c:v>
                </c:pt>
                <c:pt idx="2">
                  <c:v>LB840 Plan</c:v>
                </c:pt>
                <c:pt idx="3">
                  <c:v>Streets</c:v>
                </c:pt>
                <c:pt idx="4">
                  <c:v>Electric</c:v>
                </c:pt>
                <c:pt idx="5">
                  <c:v>Water</c:v>
                </c:pt>
                <c:pt idx="6">
                  <c:v>Sewer</c:v>
                </c:pt>
                <c:pt idx="7">
                  <c:v>Landfill</c:v>
                </c:pt>
                <c:pt idx="8">
                  <c:v>Debt Servicing Funds</c:v>
                </c:pt>
              </c:strCache>
            </c:strRef>
          </c:cat>
          <c:val>
            <c:numRef>
              <c:f>Sheet1!$B$2:$B$10</c:f>
              <c:numCache>
                <c:formatCode>General</c:formatCode>
                <c:ptCount val="9"/>
                <c:pt idx="0">
                  <c:v>10737527</c:v>
                </c:pt>
                <c:pt idx="1">
                  <c:v>5300</c:v>
                </c:pt>
                <c:pt idx="2">
                  <c:v>650000</c:v>
                </c:pt>
                <c:pt idx="3">
                  <c:v>4873477</c:v>
                </c:pt>
                <c:pt idx="4">
                  <c:v>12851482</c:v>
                </c:pt>
                <c:pt idx="5">
                  <c:v>1867351</c:v>
                </c:pt>
                <c:pt idx="6">
                  <c:v>2290333</c:v>
                </c:pt>
                <c:pt idx="7">
                  <c:v>1914032</c:v>
                </c:pt>
                <c:pt idx="8">
                  <c:v>2066093</c:v>
                </c:pt>
              </c:numCache>
            </c:numRef>
          </c:val>
          <c:extLst>
            <c:ext xmlns:c16="http://schemas.microsoft.com/office/drawing/2014/chart" uri="{C3380CC4-5D6E-409C-BE32-E72D297353CC}">
              <c16:uniqueId val="{00000000-6250-4EA2-AF54-C9C98F83ED13}"/>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7.1409667541557309E-2"/>
          <c:y val="8.5098758841585478E-2"/>
          <c:w val="0.82887865431915353"/>
          <c:h val="0.81285332977445612"/>
        </c:manualLayout>
      </c:layout>
      <c:pie3DChart>
        <c:varyColors val="1"/>
        <c:ser>
          <c:idx val="0"/>
          <c:order val="0"/>
          <c:tx>
            <c:strRef>
              <c:f>Sheet1!$B$1</c:f>
              <c:strCache>
                <c:ptCount val="1"/>
                <c:pt idx="0">
                  <c:v>Sales</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6256-4A9C-8D59-21801309AB42}"/>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2-6256-4A9C-8D59-21801309AB42}"/>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6256-4A9C-8D59-21801309AB42}"/>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6256-4A9C-8D59-21801309AB42}"/>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8-6256-4A9C-8D59-21801309AB42}"/>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6256-4A9C-8D59-21801309AB42}"/>
              </c:ext>
            </c:extLst>
          </c:dPt>
          <c:dPt>
            <c:idx val="6"/>
            <c:bubble3D val="0"/>
            <c:spPr>
              <a:solidFill>
                <a:schemeClr val="accent1">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6-6256-4A9C-8D59-21801309AB42}"/>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6256-4A9C-8D59-21801309AB42}"/>
              </c:ext>
            </c:extLst>
          </c:dPt>
          <c:dPt>
            <c:idx val="8"/>
            <c:bubble3D val="0"/>
            <c:spPr>
              <a:solidFill>
                <a:schemeClr val="accent3">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4-6256-4A9C-8D59-21801309AB42}"/>
              </c:ext>
            </c:extLst>
          </c:dPt>
          <c:dLbls>
            <c:dLbl>
              <c:idx val="0"/>
              <c:layout>
                <c:manualLayout>
                  <c:x val="-0.11936936936936945"/>
                  <c:y val="-0.10451977401129944"/>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lumMod val="65000"/>
                          <a:lumOff val="3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6256-4A9C-8D59-21801309AB42}"/>
                </c:ext>
              </c:extLst>
            </c:dLbl>
            <c:dLbl>
              <c:idx val="1"/>
              <c:layout>
                <c:manualLayout>
                  <c:x val="0"/>
                  <c:y val="0.10169491525423718"/>
                </c:manualLayout>
              </c:layout>
              <c:tx>
                <c:rich>
                  <a:bodyPr rot="0" spcFirstLastPara="1" vertOverflow="ellipsis" vert="horz" wrap="square" lIns="38100" tIns="19050" rIns="38100" bIns="19050" anchor="ctr" anchorCtr="1">
                    <a:spAutoFit/>
                  </a:bodyPr>
                  <a:lstStyle/>
                  <a:p>
                    <a:pPr>
                      <a:defRPr sz="900" b="1" i="0" u="none" strike="noStrike" kern="1200" spc="0" baseline="0">
                        <a:solidFill>
                          <a:schemeClr val="tx1">
                            <a:lumMod val="65000"/>
                            <a:lumOff val="35000"/>
                          </a:schemeClr>
                        </a:solidFill>
                        <a:latin typeface="+mn-lt"/>
                        <a:ea typeface="+mn-ea"/>
                        <a:cs typeface="+mn-cs"/>
                      </a:defRPr>
                    </a:pPr>
                    <a:fld id="{B174FEDE-DF59-4DF9-844B-45D8512A0C19}" type="CATEGORYNAME">
                      <a:rPr lang="en-US" smtClean="0"/>
                      <a:pPr>
                        <a:defRPr sz="900">
                          <a:solidFill>
                            <a:schemeClr val="tx1">
                              <a:lumMod val="65000"/>
                              <a:lumOff val="35000"/>
                            </a:schemeClr>
                          </a:solidFill>
                        </a:defRPr>
                      </a:pPr>
                      <a:t>[CATEGORY NAME]</a:t>
                    </a:fld>
                    <a:r>
                      <a:rPr lang="en-US" baseline="0" dirty="0"/>
                      <a:t> </a:t>
                    </a:r>
                    <a:fld id="{3D63EAF5-1B71-448A-9763-85871645523A}" type="PERCENTAGE">
                      <a:rPr lang="en-US" baseline="0"/>
                      <a:pPr>
                        <a:defRPr sz="900">
                          <a:solidFill>
                            <a:schemeClr val="tx1">
                              <a:lumMod val="65000"/>
                              <a:lumOff val="35000"/>
                            </a:schemeClr>
                          </a:solidFill>
                        </a:defRPr>
                      </a:pPr>
                      <a:t>[PERCENTAGE]</a:t>
                    </a:fld>
                    <a:endParaRPr lang="en-US" baseline="0" dirty="0"/>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lumMod val="65000"/>
                          <a:lumOff val="3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6256-4A9C-8D59-21801309AB42}"/>
                </c:ext>
              </c:extLst>
            </c:dLbl>
            <c:dLbl>
              <c:idx val="2"/>
              <c:layout>
                <c:manualLayout>
                  <c:x val="2.5804118235220597E-2"/>
                  <c:y val="-7.0621468926553674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lumMod val="65000"/>
                          <a:lumOff val="3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6256-4A9C-8D59-21801309AB42}"/>
                </c:ext>
              </c:extLst>
            </c:dLbl>
            <c:dLbl>
              <c:idx val="3"/>
              <c:layout>
                <c:manualLayout>
                  <c:x val="-8.3333333333333329E-2"/>
                  <c:y val="0.10451977401129943"/>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lumMod val="65000"/>
                          <a:lumOff val="3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6256-4A9C-8D59-21801309AB42}"/>
                </c:ext>
              </c:extLst>
            </c:dLbl>
            <c:dLbl>
              <c:idx val="4"/>
              <c:layout>
                <c:manualLayout>
                  <c:x val="-4.50453127321349E-3"/>
                  <c:y val="0.15536723163841817"/>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lumMod val="65000"/>
                          <a:lumOff val="3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8-6256-4A9C-8D59-21801309AB42}"/>
                </c:ext>
              </c:extLst>
            </c:dLbl>
            <c:dLbl>
              <c:idx val="5"/>
              <c:layout>
                <c:manualLayout>
                  <c:x val="9.9195413073365837E-3"/>
                  <c:y val="-6.4971751412429377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lumMod val="65000"/>
                          <a:lumOff val="3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6256-4A9C-8D59-21801309AB42}"/>
                </c:ext>
              </c:extLst>
            </c:dLbl>
            <c:dLbl>
              <c:idx val="6"/>
              <c:layout>
                <c:manualLayout>
                  <c:x val="5.3908417697787779E-2"/>
                  <c:y val="-8.7570621468926579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lumMod val="65000"/>
                          <a:lumOff val="3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6-6256-4A9C-8D59-21801309AB42}"/>
                </c:ext>
              </c:extLst>
            </c:dLbl>
            <c:dLbl>
              <c:idx val="7"/>
              <c:layout>
                <c:manualLayout>
                  <c:x val="5.1587301587301584E-2"/>
                  <c:y val="-7.9096045197740134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lumMod val="65000"/>
                          <a:lumOff val="3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6256-4A9C-8D59-21801309AB42}"/>
                </c:ext>
              </c:extLst>
            </c:dLbl>
            <c:dLbl>
              <c:idx val="8"/>
              <c:layout>
                <c:manualLayout>
                  <c:x val="0.14838051493563298"/>
                  <c:y val="-5.6497175141242938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lumMod val="65000"/>
                          <a:lumOff val="3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4-6256-4A9C-8D59-21801309AB42}"/>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lumMod val="65000"/>
                        <a:lumOff val="35000"/>
                      </a:schemeClr>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Sheet1!$A$2:$A$10</c:f>
              <c:strCache>
                <c:ptCount val="9"/>
                <c:pt idx="0">
                  <c:v>General Fund</c:v>
                </c:pt>
                <c:pt idx="1">
                  <c:v>Special Funds Revenue</c:v>
                </c:pt>
                <c:pt idx="2">
                  <c:v>LB840 Plan</c:v>
                </c:pt>
                <c:pt idx="3">
                  <c:v>Streets</c:v>
                </c:pt>
                <c:pt idx="4">
                  <c:v>Electric</c:v>
                </c:pt>
                <c:pt idx="5">
                  <c:v>Water</c:v>
                </c:pt>
                <c:pt idx="6">
                  <c:v>Sewer/WW Plant</c:v>
                </c:pt>
                <c:pt idx="7">
                  <c:v>Solid Waste</c:v>
                </c:pt>
                <c:pt idx="8">
                  <c:v>Debt Servicing Funds</c:v>
                </c:pt>
              </c:strCache>
            </c:strRef>
          </c:cat>
          <c:val>
            <c:numRef>
              <c:f>Sheet1!$B$2:$B$10</c:f>
              <c:numCache>
                <c:formatCode>General</c:formatCode>
                <c:ptCount val="9"/>
                <c:pt idx="0">
                  <c:v>10217527</c:v>
                </c:pt>
                <c:pt idx="1">
                  <c:v>23500</c:v>
                </c:pt>
                <c:pt idx="2">
                  <c:v>632000</c:v>
                </c:pt>
                <c:pt idx="3">
                  <c:v>3980100</c:v>
                </c:pt>
                <c:pt idx="4">
                  <c:v>9642630</c:v>
                </c:pt>
                <c:pt idx="5">
                  <c:v>1746500</c:v>
                </c:pt>
                <c:pt idx="6">
                  <c:v>2550312</c:v>
                </c:pt>
                <c:pt idx="7">
                  <c:v>1933200</c:v>
                </c:pt>
                <c:pt idx="8">
                  <c:v>2066093</c:v>
                </c:pt>
              </c:numCache>
            </c:numRef>
          </c:val>
          <c:extLst>
            <c:ext xmlns:c16="http://schemas.microsoft.com/office/drawing/2014/chart" uri="{C3380CC4-5D6E-409C-BE32-E72D297353CC}">
              <c16:uniqueId val="{00000000-6256-4A9C-8D59-21801309AB42}"/>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6521341087645155E-2"/>
          <c:y val="5.5846764197403427E-2"/>
          <c:w val="0.93888888888888888"/>
          <c:h val="0.62663701567541474"/>
        </c:manualLayout>
      </c:layout>
      <c:barChart>
        <c:barDir val="bar"/>
        <c:grouping val="percentStacked"/>
        <c:varyColors val="0"/>
        <c:ser>
          <c:idx val="0"/>
          <c:order val="0"/>
          <c:tx>
            <c:strRef>
              <c:f>Sheet1!$A$3</c:f>
              <c:strCache>
                <c:ptCount val="1"/>
                <c:pt idx="0">
                  <c:v>Schools</c:v>
                </c:pt>
              </c:strCache>
            </c:strRef>
          </c:tx>
          <c:spPr>
            <a:noFill/>
            <a:ln w="38100">
              <a:solidFill>
                <a:srgbClr val="F8F8F8"/>
              </a:solidFill>
            </a:ln>
            <a:effectLst/>
          </c:spPr>
          <c:invertIfNegative val="0"/>
          <c:dLbls>
            <c:dLbl>
              <c:idx val="0"/>
              <c:layout>
                <c:manualLayout>
                  <c:x val="7.4634324773857286E-2"/>
                  <c:y val="0.42838705814428241"/>
                </c:manualLayout>
              </c:layout>
              <c:tx>
                <c:rich>
                  <a:bodyPr rot="0" spcFirstLastPara="1" vertOverflow="ellipsis" vert="horz" wrap="square" lIns="38100" tIns="19050" rIns="38100" bIns="19050" anchor="ctr" anchorCtr="0">
                    <a:noAutofit/>
                  </a:bodyPr>
                  <a:lstStyle/>
                  <a:p>
                    <a:pPr algn="ctr">
                      <a:defRPr sz="1000" b="0" i="0" u="none" strike="noStrike" kern="1200" baseline="0">
                        <a:solidFill>
                          <a:schemeClr val="tx1">
                            <a:lumMod val="75000"/>
                            <a:lumOff val="25000"/>
                          </a:schemeClr>
                        </a:solidFill>
                        <a:latin typeface="+mn-lt"/>
                        <a:ea typeface="+mn-ea"/>
                        <a:cs typeface="+mn-cs"/>
                      </a:defRPr>
                    </a:pPr>
                    <a:r>
                      <a:rPr lang="en-US" dirty="0"/>
                      <a:t>Sidney Public</a:t>
                    </a:r>
                    <a:r>
                      <a:rPr lang="en-US" baseline="0" dirty="0"/>
                      <a:t> Schools
$56</a:t>
                    </a:r>
                  </a:p>
                  <a:p>
                    <a:pPr algn="ctr">
                      <a:defRPr sz="1000"/>
                    </a:pPr>
                    <a:endParaRPr lang="en-US" dirty="0"/>
                  </a:p>
                </c:rich>
              </c:tx>
              <c:spPr>
                <a:noFill/>
                <a:ln>
                  <a:noFill/>
                </a:ln>
                <a:effectLst/>
              </c:spPr>
              <c:txPr>
                <a:bodyPr rot="0" spcFirstLastPara="1" vertOverflow="ellipsis" vert="horz" wrap="square" lIns="38100" tIns="19050" rIns="38100" bIns="19050" anchor="ctr" anchorCtr="0">
                  <a:noAutofit/>
                </a:bodyPr>
                <a:lstStyle/>
                <a:p>
                  <a:pPr algn="ct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1"/>
              <c:showPercent val="0"/>
              <c:showBubbleSize val="0"/>
              <c:separator>
</c:separator>
              <c:extLst>
                <c:ext xmlns:c15="http://schemas.microsoft.com/office/drawing/2012/chart" uri="{CE6537A1-D6FC-4f65-9D91-7224C49458BB}">
                  <c15:layout>
                    <c:manualLayout>
                      <c:w val="0.23043876579885972"/>
                      <c:h val="0.1066151459018965"/>
                    </c:manualLayout>
                  </c15:layout>
                  <c15:showDataLabelsRange val="0"/>
                </c:ext>
                <c:ext xmlns:c16="http://schemas.microsoft.com/office/drawing/2014/chart" uri="{C3380CC4-5D6E-409C-BE32-E72D297353CC}">
                  <c16:uniqueId val="{00000000-323A-41B3-93AF-C0171F2365E1}"/>
                </c:ext>
              </c:extLst>
            </c:dLbl>
            <c:spPr>
              <a:noFill/>
              <a:ln>
                <a:noFill/>
              </a:ln>
              <a:effectLst/>
            </c:spPr>
            <c:txPr>
              <a:bodyPr rot="0" spcFirstLastPara="1" vertOverflow="ellipsis" vert="horz" wrap="square" lIns="38100" tIns="19050" rIns="38100" bIns="19050" anchor="ctr" anchorCtr="0">
                <a:spAutoFit/>
              </a:bodyPr>
              <a:lstStyle/>
              <a:p>
                <a:pPr algn="ct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solidFill>
                      <a:round/>
                      <a:headEnd type="oval" w="sm" len="sm"/>
                    </a:ln>
                    <a:effectLst/>
                  </c:spPr>
                </c15:leaderLines>
              </c:ext>
            </c:extLst>
          </c:dLbls>
          <c:val>
            <c:numRef>
              <c:f>Sheet1!$C$3</c:f>
              <c:numCache>
                <c:formatCode>_("$"* #,##0_);_("$"* \(#,##0\);_("$"* "-"??_);_(@_)</c:formatCode>
                <c:ptCount val="1"/>
                <c:pt idx="0">
                  <c:v>1341</c:v>
                </c:pt>
              </c:numCache>
            </c:numRef>
          </c:val>
          <c:extLst>
            <c:ext xmlns:c16="http://schemas.microsoft.com/office/drawing/2014/chart" uri="{C3380CC4-5D6E-409C-BE32-E72D297353CC}">
              <c16:uniqueId val="{00000001-323A-41B3-93AF-C0171F2365E1}"/>
            </c:ext>
          </c:extLst>
        </c:ser>
        <c:ser>
          <c:idx val="1"/>
          <c:order val="1"/>
          <c:tx>
            <c:strRef>
              <c:f>Sheet1!$A$4</c:f>
              <c:strCache>
                <c:ptCount val="1"/>
                <c:pt idx="0">
                  <c:v>Cheyenne County</c:v>
                </c:pt>
              </c:strCache>
            </c:strRef>
          </c:tx>
          <c:spPr>
            <a:noFill/>
            <a:ln w="38100">
              <a:solidFill>
                <a:schemeClr val="bg1"/>
              </a:solidFill>
            </a:ln>
            <a:effectLst/>
          </c:spPr>
          <c:invertIfNegative val="0"/>
          <c:dLbls>
            <c:dLbl>
              <c:idx val="0"/>
              <c:layout>
                <c:manualLayout>
                  <c:x val="0"/>
                  <c:y val="0.41290305800231325"/>
                </c:manualLayout>
              </c:layout>
              <c:tx>
                <c:rich>
                  <a:bodyPr/>
                  <a:lstStyle/>
                  <a:p>
                    <a:fld id="{51493F1F-9737-4F97-BA1E-19272E5F220B}" type="SERIESNAME">
                      <a:rPr lang="en-US"/>
                      <a:pPr/>
                      <a:t>[SERIES NAME]</a:t>
                    </a:fld>
                    <a:r>
                      <a:rPr lang="en-US" baseline="0" dirty="0"/>
                      <a:t>
$17</a:t>
                    </a:r>
                  </a:p>
                </c:rich>
              </c:tx>
              <c:showLegendKey val="0"/>
              <c:showVal val="1"/>
              <c:showCatName val="0"/>
              <c:showSerName val="1"/>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2-323A-41B3-93AF-C0171F2365E1}"/>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solidFill>
                      <a:round/>
                      <a:headEnd type="oval" w="sm" len="sm"/>
                    </a:ln>
                    <a:effectLst/>
                  </c:spPr>
                </c15:leaderLines>
              </c:ext>
            </c:extLst>
          </c:dLbls>
          <c:val>
            <c:numRef>
              <c:f>Sheet1!$C$4</c:f>
              <c:numCache>
                <c:formatCode>_("$"* #,##0_);_("$"* \(#,##0\);_("$"* "-"??_);_(@_)</c:formatCode>
                <c:ptCount val="1"/>
                <c:pt idx="0">
                  <c:v>471</c:v>
                </c:pt>
              </c:numCache>
            </c:numRef>
          </c:val>
          <c:extLst>
            <c:ext xmlns:c16="http://schemas.microsoft.com/office/drawing/2014/chart" uri="{C3380CC4-5D6E-409C-BE32-E72D297353CC}">
              <c16:uniqueId val="{00000003-323A-41B3-93AF-C0171F2365E1}"/>
            </c:ext>
          </c:extLst>
        </c:ser>
        <c:ser>
          <c:idx val="2"/>
          <c:order val="2"/>
          <c:tx>
            <c:strRef>
              <c:f>Sheet1!$A$5</c:f>
              <c:strCache>
                <c:ptCount val="1"/>
                <c:pt idx="0">
                  <c:v>City of Sidney</c:v>
                </c:pt>
              </c:strCache>
            </c:strRef>
          </c:tx>
          <c:spPr>
            <a:noFill/>
            <a:ln w="38100">
              <a:solidFill>
                <a:schemeClr val="bg1"/>
              </a:solidFill>
            </a:ln>
            <a:effectLst/>
          </c:spPr>
          <c:invertIfNegative val="0"/>
          <c:dLbls>
            <c:dLbl>
              <c:idx val="0"/>
              <c:layout>
                <c:manualLayout>
                  <c:x val="2.0171460591636879E-3"/>
                  <c:y val="0.41290305800231325"/>
                </c:manualLayout>
              </c:layout>
              <c:tx>
                <c:rich>
                  <a:bodyPr/>
                  <a:lstStyle/>
                  <a:p>
                    <a:fld id="{36FAAA2D-2856-430A-84F5-2C83013FB823}" type="SERIESNAME">
                      <a:rPr lang="en-US"/>
                      <a:pPr/>
                      <a:t>[SERIES NAME]</a:t>
                    </a:fld>
                    <a:r>
                      <a:rPr lang="en-US" baseline="0" dirty="0"/>
                      <a:t>
$23</a:t>
                    </a:r>
                  </a:p>
                </c:rich>
              </c:tx>
              <c:showLegendKey val="0"/>
              <c:showVal val="1"/>
              <c:showCatName val="0"/>
              <c:showSerName val="1"/>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4-323A-41B3-93AF-C0171F2365E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solidFill>
                      <a:round/>
                      <a:headEnd type="oval" w="sm" len="sm"/>
                    </a:ln>
                    <a:effectLst/>
                  </c:spPr>
                </c15:leaderLines>
              </c:ext>
            </c:extLst>
          </c:dLbls>
          <c:val>
            <c:numRef>
              <c:f>Sheet1!$C$5</c:f>
              <c:numCache>
                <c:formatCode>_("$"* #,##0_);_("$"* \(#,##0\);_("$"* "-"??_);_(@_)</c:formatCode>
                <c:ptCount val="1"/>
                <c:pt idx="0">
                  <c:v>459</c:v>
                </c:pt>
              </c:numCache>
            </c:numRef>
          </c:val>
          <c:extLst>
            <c:ext xmlns:c16="http://schemas.microsoft.com/office/drawing/2014/chart" uri="{C3380CC4-5D6E-409C-BE32-E72D297353CC}">
              <c16:uniqueId val="{00000005-323A-41B3-93AF-C0171F2365E1}"/>
            </c:ext>
          </c:extLst>
        </c:ser>
        <c:ser>
          <c:idx val="3"/>
          <c:order val="3"/>
          <c:tx>
            <c:strRef>
              <c:f>Sheet1!$A$6</c:f>
              <c:strCache>
                <c:ptCount val="1"/>
                <c:pt idx="0">
                  <c:v>Other*</c:v>
                </c:pt>
              </c:strCache>
            </c:strRef>
          </c:tx>
          <c:spPr>
            <a:noFill/>
            <a:ln w="38100">
              <a:noFill/>
            </a:ln>
            <a:effectLst/>
          </c:spPr>
          <c:invertIfNegative val="0"/>
          <c:dLbls>
            <c:dLbl>
              <c:idx val="0"/>
              <c:layout>
                <c:manualLayout>
                  <c:x val="0"/>
                  <c:y val="0.41634391681899918"/>
                </c:manualLayout>
              </c:layout>
              <c:tx>
                <c:rich>
                  <a:bodyPr/>
                  <a:lstStyle/>
                  <a:p>
                    <a:r>
                      <a:rPr lang="en-US" dirty="0"/>
                      <a:t>Other</a:t>
                    </a:r>
                  </a:p>
                  <a:p>
                    <a:r>
                      <a:rPr lang="en-US" dirty="0"/>
                      <a:t>$4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323A-41B3-93AF-C0171F2365E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olidFill>
                      <a:round/>
                      <a:headEnd type="oval" w="sm" len="sm"/>
                    </a:ln>
                    <a:effectLst/>
                  </c:spPr>
                </c15:leaderLines>
              </c:ext>
            </c:extLst>
          </c:dLbls>
          <c:val>
            <c:numRef>
              <c:f>Sheet1!$C$6</c:f>
              <c:numCache>
                <c:formatCode>General</c:formatCode>
                <c:ptCount val="1"/>
                <c:pt idx="0">
                  <c:v>83</c:v>
                </c:pt>
              </c:numCache>
            </c:numRef>
          </c:val>
          <c:extLst>
            <c:ext xmlns:c16="http://schemas.microsoft.com/office/drawing/2014/chart" uri="{C3380CC4-5D6E-409C-BE32-E72D297353CC}">
              <c16:uniqueId val="{00000007-323A-41B3-93AF-C0171F2365E1}"/>
            </c:ext>
          </c:extLst>
        </c:ser>
        <c:ser>
          <c:idx val="4"/>
          <c:order val="4"/>
          <c:tx>
            <c:strRef>
              <c:f>Sheet1!$A$7</c:f>
              <c:strCache>
                <c:ptCount val="1"/>
                <c:pt idx="0">
                  <c:v>Airport</c:v>
                </c:pt>
              </c:strCache>
            </c:strRef>
          </c:tx>
          <c:spPr>
            <a:noFill/>
            <a:ln w="57150">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Sheet1!$C$7</c:f>
              <c:numCache>
                <c:formatCode>General</c:formatCode>
                <c:ptCount val="1"/>
              </c:numCache>
            </c:numRef>
          </c:val>
          <c:extLst>
            <c:ext xmlns:c16="http://schemas.microsoft.com/office/drawing/2014/chart" uri="{C3380CC4-5D6E-409C-BE32-E72D297353CC}">
              <c16:uniqueId val="{00000008-323A-41B3-93AF-C0171F2365E1}"/>
            </c:ext>
          </c:extLst>
        </c:ser>
        <c:ser>
          <c:idx val="5"/>
          <c:order val="5"/>
          <c:tx>
            <c:strRef>
              <c:f>Sheet1!$A$8</c:f>
              <c:strCache>
                <c:ptCount val="1"/>
                <c:pt idx="0">
                  <c:v>Historical</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Sheet1!$C$8</c:f>
              <c:numCache>
                <c:formatCode>General</c:formatCode>
                <c:ptCount val="1"/>
              </c:numCache>
            </c:numRef>
          </c:val>
          <c:extLst>
            <c:ext xmlns:c16="http://schemas.microsoft.com/office/drawing/2014/chart" uri="{C3380CC4-5D6E-409C-BE32-E72D297353CC}">
              <c16:uniqueId val="{00000009-323A-41B3-93AF-C0171F2365E1}"/>
            </c:ext>
          </c:extLst>
        </c:ser>
        <c:dLbls>
          <c:showLegendKey val="0"/>
          <c:showVal val="1"/>
          <c:showCatName val="0"/>
          <c:showSerName val="0"/>
          <c:showPercent val="0"/>
          <c:showBubbleSize val="0"/>
        </c:dLbls>
        <c:gapWidth val="0"/>
        <c:overlap val="100"/>
        <c:axId val="531167280"/>
        <c:axId val="531167608"/>
      </c:barChart>
      <c:catAx>
        <c:axId val="531167280"/>
        <c:scaling>
          <c:orientation val="minMax"/>
        </c:scaling>
        <c:delete val="1"/>
        <c:axPos val="l"/>
        <c:numFmt formatCode="General" sourceLinked="1"/>
        <c:majorTickMark val="none"/>
        <c:minorTickMark val="none"/>
        <c:tickLblPos val="nextTo"/>
        <c:crossAx val="531167608"/>
        <c:crosses val="autoZero"/>
        <c:auto val="1"/>
        <c:lblAlgn val="ctr"/>
        <c:lblOffset val="100"/>
        <c:noMultiLvlLbl val="0"/>
      </c:catAx>
      <c:valAx>
        <c:axId val="531167608"/>
        <c:scaling>
          <c:orientation val="minMax"/>
        </c:scaling>
        <c:delete val="1"/>
        <c:axPos val="b"/>
        <c:numFmt formatCode="0%" sourceLinked="1"/>
        <c:majorTickMark val="none"/>
        <c:minorTickMark val="none"/>
        <c:tickLblPos val="nextTo"/>
        <c:crossAx val="531167280"/>
        <c:crosses val="autoZero"/>
        <c:crossBetween val="between"/>
      </c:valAx>
      <c:spPr>
        <a:blipFill>
          <a:blip xmlns:r="http://schemas.openxmlformats.org/officeDocument/2006/relationships" r:embed="rId3"/>
          <a:stretch>
            <a:fillRect/>
          </a:stretch>
        </a:blipFill>
        <a:ln w="57150">
          <a:solidFill>
            <a:schemeClr val="bg1"/>
          </a:solid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0216CA2C-A553-4B52-AA14-99EBABEBB1EE}" type="datetimeFigureOut">
              <a:rPr lang="en-US" smtClean="0"/>
              <a:pPr/>
              <a:t>9/8/2025</a:t>
            </a:fld>
            <a:endParaRPr lang="en-US" dirty="0"/>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a:defRPr sz="1200"/>
            </a:lvl1pPr>
          </a:lstStyle>
          <a:p>
            <a:fld id="{417011C5-B91F-4DC8-B0A6-2390BE4CD381}" type="slidenum">
              <a:rPr lang="en-US" smtClean="0"/>
              <a:pPr/>
              <a:t>‹#›</a:t>
            </a:fld>
            <a:endParaRPr lang="en-US" dirty="0"/>
          </a:p>
        </p:txBody>
      </p:sp>
    </p:spTree>
    <p:extLst>
      <p:ext uri="{BB962C8B-B14F-4D97-AF65-F5344CB8AC3E}">
        <p14:creationId xmlns:p14="http://schemas.microsoft.com/office/powerpoint/2010/main" val="1836073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152400" y="1"/>
            <a:ext cx="2833688" cy="9144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304755" y="1219202"/>
            <a:ext cx="5210345" cy="4651021"/>
          </a:xfrm>
        </p:spPr>
        <p:txBody>
          <a:bodyPr anchor="b">
            <a:normAutofit/>
          </a:bodyPr>
          <a:lstStyle>
            <a:lvl1pPr algn="r">
              <a:defRPr sz="4050">
                <a:effectLst/>
              </a:defRPr>
            </a:lvl1pPr>
          </a:lstStyle>
          <a:p>
            <a:r>
              <a:rPr lang="en-US"/>
              <a:t>Click to edit Master title style</a:t>
            </a:r>
            <a:endParaRPr lang="en-US" dirty="0"/>
          </a:p>
        </p:txBody>
      </p:sp>
      <p:sp>
        <p:nvSpPr>
          <p:cNvPr id="3" name="Subtitle 2"/>
          <p:cNvSpPr>
            <a:spLocks noGrp="1"/>
          </p:cNvSpPr>
          <p:nvPr>
            <p:ph type="subTitle" idx="1"/>
          </p:nvPr>
        </p:nvSpPr>
        <p:spPr>
          <a:xfrm>
            <a:off x="2193179" y="5870222"/>
            <a:ext cx="4321922" cy="1819375"/>
          </a:xfrm>
        </p:spPr>
        <p:txBody>
          <a:bodyPr anchor="t">
            <a:normAutofit/>
          </a:bodyPr>
          <a:lstStyle>
            <a:lvl1pPr marL="0" indent="0" algn="r">
              <a:buNone/>
              <a:defRPr sz="135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5494330" y="8156449"/>
            <a:ext cx="643105" cy="486833"/>
          </a:xfrm>
        </p:spPr>
        <p:txBody>
          <a:bodyPr/>
          <a:lstStyle/>
          <a:p>
            <a:fld id="{4F5E56FE-851A-48BB-A295-8FFBE0678698}" type="datetimeFigureOut">
              <a:rPr lang="en-US" smtClean="0"/>
              <a:pPr/>
              <a:t>9/8/2025</a:t>
            </a:fld>
            <a:endParaRPr lang="en-US" dirty="0"/>
          </a:p>
        </p:txBody>
      </p:sp>
      <p:sp>
        <p:nvSpPr>
          <p:cNvPr id="5" name="Footer Placeholder 4"/>
          <p:cNvSpPr>
            <a:spLocks noGrp="1"/>
          </p:cNvSpPr>
          <p:nvPr>
            <p:ph type="ftr" sz="quarter" idx="11"/>
          </p:nvPr>
        </p:nvSpPr>
        <p:spPr>
          <a:xfrm>
            <a:off x="2717800" y="8156449"/>
            <a:ext cx="2707079" cy="486833"/>
          </a:xfrm>
        </p:spPr>
        <p:txBody>
          <a:bodyPr/>
          <a:lstStyle/>
          <a:p>
            <a:endParaRPr lang="en-US" dirty="0"/>
          </a:p>
        </p:txBody>
      </p:sp>
      <p:sp>
        <p:nvSpPr>
          <p:cNvPr id="6" name="Slide Number Placeholder 5"/>
          <p:cNvSpPr>
            <a:spLocks noGrp="1"/>
          </p:cNvSpPr>
          <p:nvPr>
            <p:ph type="sldNum" sz="quarter" idx="12"/>
          </p:nvPr>
        </p:nvSpPr>
        <p:spPr>
          <a:xfrm>
            <a:off x="6206490" y="8156449"/>
            <a:ext cx="308610" cy="486833"/>
          </a:xfrm>
        </p:spPr>
        <p:txBody>
          <a:bodyPr/>
          <a:lstStyle/>
          <a:p>
            <a:fld id="{1B4D096F-A2F3-4F90-945A-CDB727A71B12}" type="slidenum">
              <a:rPr lang="en-US" smtClean="0"/>
              <a:pPr/>
              <a:t>‹#›</a:t>
            </a:fld>
            <a:endParaRPr lang="en-US" dirty="0"/>
          </a:p>
        </p:txBody>
      </p:sp>
      <p:sp>
        <p:nvSpPr>
          <p:cNvPr id="23" name="Freeform 12"/>
          <p:cNvSpPr/>
          <p:nvPr/>
        </p:nvSpPr>
        <p:spPr bwMode="auto">
          <a:xfrm>
            <a:off x="152400" y="5029200"/>
            <a:ext cx="271463" cy="120651"/>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3"/>
          <p:cNvSpPr/>
          <p:nvPr/>
        </p:nvSpPr>
        <p:spPr bwMode="auto">
          <a:xfrm>
            <a:off x="420291" y="5156201"/>
            <a:ext cx="46435" cy="107951"/>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322321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5143" y="6310487"/>
            <a:ext cx="5636993" cy="755651"/>
          </a:xfrm>
        </p:spPr>
        <p:txBody>
          <a:bodyPr anchor="b">
            <a:normAutofit/>
          </a:bodyPr>
          <a:lstStyle>
            <a:lvl1pPr algn="ctr">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42482" y="1242816"/>
            <a:ext cx="4628299" cy="4219968"/>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835143" y="7066137"/>
            <a:ext cx="5636993" cy="658283"/>
          </a:xfrm>
        </p:spPr>
        <p:txBody>
          <a:bodyPr>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4F5E56FE-851A-48BB-A295-8FFBE0678698}" type="datetimeFigureOut">
              <a:rPr lang="en-US" smtClean="0"/>
              <a:pPr/>
              <a:t>9/8/2025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4D096F-A2F3-4F90-945A-CDB727A71B12}" type="slidenum">
              <a:rPr lang="en-US" smtClean="0"/>
              <a:pPr/>
              <a:t>‹#›</a:t>
            </a:fld>
            <a:endParaRPr lang="en-US" dirty="0"/>
          </a:p>
        </p:txBody>
      </p:sp>
    </p:spTree>
    <p:extLst>
      <p:ext uri="{BB962C8B-B14F-4D97-AF65-F5344CB8AC3E}">
        <p14:creationId xmlns:p14="http://schemas.microsoft.com/office/powerpoint/2010/main" val="3373759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5144" y="914400"/>
            <a:ext cx="5636993" cy="4064000"/>
          </a:xfrm>
        </p:spPr>
        <p:txBody>
          <a:bodyPr anchor="ctr">
            <a:normAutofit/>
          </a:bodyPr>
          <a:lstStyle>
            <a:lvl1pPr algn="ctr">
              <a:defRPr sz="2400" b="0" cap="none"/>
            </a:lvl1pPr>
          </a:lstStyle>
          <a:p>
            <a:r>
              <a:rPr lang="en-US"/>
              <a:t>Click to edit Master title style</a:t>
            </a:r>
            <a:endParaRPr lang="en-US" dirty="0"/>
          </a:p>
        </p:txBody>
      </p:sp>
      <p:sp>
        <p:nvSpPr>
          <p:cNvPr id="3" name="Text Placeholder 2"/>
          <p:cNvSpPr>
            <a:spLocks noGrp="1"/>
          </p:cNvSpPr>
          <p:nvPr>
            <p:ph type="body" idx="1"/>
          </p:nvPr>
        </p:nvSpPr>
        <p:spPr>
          <a:xfrm>
            <a:off x="835143" y="5791200"/>
            <a:ext cx="5636994" cy="1930400"/>
          </a:xfrm>
        </p:spPr>
        <p:txBody>
          <a:bodyPr anchor="ctr">
            <a:normAutofit/>
          </a:bodyPr>
          <a:lstStyle>
            <a:lvl1pPr marL="0" indent="0" algn="ctr">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5E56FE-851A-48BB-A295-8FFBE0678698}" type="datetimeFigureOut">
              <a:rPr lang="en-US" smtClean="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4D096F-A2F3-4F90-945A-CDB727A71B12}" type="slidenum">
              <a:rPr lang="en-US" smtClean="0"/>
              <a:pPr/>
              <a:t>‹#›</a:t>
            </a:fld>
            <a:endParaRPr lang="en-US" dirty="0"/>
          </a:p>
        </p:txBody>
      </p:sp>
    </p:spTree>
    <p:extLst>
      <p:ext uri="{BB962C8B-B14F-4D97-AF65-F5344CB8AC3E}">
        <p14:creationId xmlns:p14="http://schemas.microsoft.com/office/powerpoint/2010/main" val="4143266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727066" y="1150698"/>
            <a:ext cx="342989" cy="779701"/>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5" name="TextBox 14"/>
          <p:cNvSpPr txBox="1"/>
          <p:nvPr/>
        </p:nvSpPr>
        <p:spPr>
          <a:xfrm>
            <a:off x="6129148" y="3759199"/>
            <a:ext cx="342989" cy="779701"/>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2" name="Title 1"/>
          <p:cNvSpPr>
            <a:spLocks noGrp="1"/>
          </p:cNvSpPr>
          <p:nvPr>
            <p:ph type="title"/>
          </p:nvPr>
        </p:nvSpPr>
        <p:spPr>
          <a:xfrm>
            <a:off x="1070056" y="914402"/>
            <a:ext cx="5230586" cy="3657599"/>
          </a:xfrm>
        </p:spPr>
        <p:txBody>
          <a:bodyPr anchor="ctr">
            <a:normAutofit/>
          </a:bodyPr>
          <a:lstStyle>
            <a:lvl1pPr algn="ctr">
              <a:defRPr sz="24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98676" y="4571999"/>
            <a:ext cx="4973346" cy="508000"/>
          </a:xfrm>
        </p:spPr>
        <p:txBody>
          <a:bodyPr anchor="ctr">
            <a:normAutofit/>
          </a:bodyPr>
          <a:lstStyle>
            <a:lvl1pPr marL="0" indent="0">
              <a:buFontTx/>
              <a:buNone/>
              <a:defRPr sz="1350"/>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835143" y="5791200"/>
            <a:ext cx="5636993" cy="1930400"/>
          </a:xfrm>
        </p:spPr>
        <p:txBody>
          <a:bodyPr anchor="ctr">
            <a:normAutofit/>
          </a:bodyPr>
          <a:lstStyle>
            <a:lvl1pPr marL="0" indent="0" algn="ctr">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5E56FE-851A-48BB-A295-8FFBE0678698}" type="datetimeFigureOut">
              <a:rPr lang="en-US" smtClean="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4D096F-A2F3-4F90-945A-CDB727A71B12}" type="slidenum">
              <a:rPr lang="en-US" smtClean="0"/>
              <a:pPr/>
              <a:t>‹#›</a:t>
            </a:fld>
            <a:endParaRPr lang="en-US" dirty="0"/>
          </a:p>
        </p:txBody>
      </p:sp>
    </p:spTree>
    <p:extLst>
      <p:ext uri="{BB962C8B-B14F-4D97-AF65-F5344CB8AC3E}">
        <p14:creationId xmlns:p14="http://schemas.microsoft.com/office/powerpoint/2010/main" val="1213777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5144" y="4411441"/>
            <a:ext cx="5636992" cy="1958400"/>
          </a:xfrm>
        </p:spPr>
        <p:txBody>
          <a:bodyPr anchor="b">
            <a:normAutofit/>
          </a:bodyPr>
          <a:lstStyle>
            <a:lvl1pPr algn="r">
              <a:defRPr sz="2400" b="0" cap="none"/>
            </a:lvl1pPr>
          </a:lstStyle>
          <a:p>
            <a:r>
              <a:rPr lang="en-US"/>
              <a:t>Click to edit Master title style</a:t>
            </a:r>
            <a:endParaRPr lang="en-US" dirty="0"/>
          </a:p>
        </p:txBody>
      </p:sp>
      <p:sp>
        <p:nvSpPr>
          <p:cNvPr id="3" name="Text Placeholder 2"/>
          <p:cNvSpPr>
            <a:spLocks noGrp="1"/>
          </p:cNvSpPr>
          <p:nvPr>
            <p:ph type="body" idx="1"/>
          </p:nvPr>
        </p:nvSpPr>
        <p:spPr>
          <a:xfrm>
            <a:off x="835143" y="6369841"/>
            <a:ext cx="5636993" cy="1147200"/>
          </a:xfrm>
        </p:spPr>
        <p:txBody>
          <a:bodyPr anchor="t">
            <a:normAutofit/>
          </a:bodyPr>
          <a:lstStyle>
            <a:lvl1pPr marL="0" indent="0" algn="r">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5E56FE-851A-48BB-A295-8FFBE0678698}" type="datetimeFigureOut">
              <a:rPr lang="en-US" smtClean="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4D096F-A2F3-4F90-945A-CDB727A71B12}" type="slidenum">
              <a:rPr lang="en-US" smtClean="0"/>
              <a:pPr/>
              <a:t>‹#›</a:t>
            </a:fld>
            <a:endParaRPr lang="en-US" dirty="0"/>
          </a:p>
        </p:txBody>
      </p:sp>
    </p:spTree>
    <p:extLst>
      <p:ext uri="{BB962C8B-B14F-4D97-AF65-F5344CB8AC3E}">
        <p14:creationId xmlns:p14="http://schemas.microsoft.com/office/powerpoint/2010/main" val="3332669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727066" y="1150698"/>
            <a:ext cx="342989" cy="779701"/>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5" name="TextBox 14"/>
          <p:cNvSpPr txBox="1"/>
          <p:nvPr/>
        </p:nvSpPr>
        <p:spPr>
          <a:xfrm>
            <a:off x="6129148" y="3759199"/>
            <a:ext cx="342989" cy="779701"/>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2" name="Title 1"/>
          <p:cNvSpPr>
            <a:spLocks noGrp="1"/>
          </p:cNvSpPr>
          <p:nvPr>
            <p:ph type="title"/>
          </p:nvPr>
        </p:nvSpPr>
        <p:spPr>
          <a:xfrm>
            <a:off x="1070056" y="914402"/>
            <a:ext cx="5230586" cy="3657599"/>
          </a:xfrm>
        </p:spPr>
        <p:txBody>
          <a:bodyPr anchor="ctr">
            <a:normAutofit/>
          </a:bodyPr>
          <a:lstStyle>
            <a:lvl1pPr algn="ctr">
              <a:defRPr sz="24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835144" y="5181600"/>
            <a:ext cx="5636993" cy="1185333"/>
          </a:xfrm>
        </p:spPr>
        <p:txBody>
          <a:bodyPr vert="horz" lIns="91440" tIns="45720" rIns="91440" bIns="45720" rtlCol="0" anchor="b">
            <a:normAutofit/>
          </a:bodyPr>
          <a:lstStyle>
            <a:lvl1pPr algn="r">
              <a:buNone/>
              <a:defRPr lang="en-US" sz="1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835143" y="6366933"/>
            <a:ext cx="5636993" cy="1354667"/>
          </a:xfrm>
        </p:spPr>
        <p:txBody>
          <a:bodyPr anchor="t">
            <a:normAutofit/>
          </a:bodyPr>
          <a:lstStyle>
            <a:lvl1pPr marL="0" indent="0" algn="r">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5E56FE-851A-48BB-A295-8FFBE0678698}" type="datetimeFigureOut">
              <a:rPr lang="en-US" smtClean="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4D096F-A2F3-4F90-945A-CDB727A71B12}" type="slidenum">
              <a:rPr lang="en-US" smtClean="0"/>
              <a:pPr/>
              <a:t>‹#›</a:t>
            </a:fld>
            <a:endParaRPr lang="en-US" dirty="0"/>
          </a:p>
        </p:txBody>
      </p:sp>
    </p:spTree>
    <p:extLst>
      <p:ext uri="{BB962C8B-B14F-4D97-AF65-F5344CB8AC3E}">
        <p14:creationId xmlns:p14="http://schemas.microsoft.com/office/powerpoint/2010/main" val="998786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835144" y="914402"/>
            <a:ext cx="5636993" cy="3636433"/>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835143" y="4673600"/>
            <a:ext cx="5636994" cy="1117600"/>
          </a:xfrm>
        </p:spPr>
        <p:txBody>
          <a:bodyPr vert="horz" lIns="91440" tIns="45720" rIns="91440" bIns="45720" rtlCol="0" anchor="b">
            <a:normAutofit/>
          </a:bodyPr>
          <a:lstStyle>
            <a:lvl1pPr>
              <a:buNone/>
              <a:defRPr lang="en-US" sz="21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835143" y="5791200"/>
            <a:ext cx="5636994" cy="1930400"/>
          </a:xfrm>
        </p:spPr>
        <p:txBody>
          <a:bodyPr anchor="t">
            <a:norm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5E56FE-851A-48BB-A295-8FFBE0678698}" type="datetimeFigureOut">
              <a:rPr lang="en-US" smtClean="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4D096F-A2F3-4F90-945A-CDB727A71B12}" type="slidenum">
              <a:rPr lang="en-US" smtClean="0"/>
              <a:pPr/>
              <a:t>‹#›</a:t>
            </a:fld>
            <a:endParaRPr lang="en-US" dirty="0"/>
          </a:p>
        </p:txBody>
      </p:sp>
    </p:spTree>
    <p:extLst>
      <p:ext uri="{BB962C8B-B14F-4D97-AF65-F5344CB8AC3E}">
        <p14:creationId xmlns:p14="http://schemas.microsoft.com/office/powerpoint/2010/main" val="8574360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5E56FE-851A-48BB-A295-8FFBE0678698}" type="datetimeFigureOut">
              <a:rPr lang="en-US" smtClean="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4D096F-A2F3-4F90-945A-CDB727A71B12}" type="slidenum">
              <a:rPr lang="en-US" smtClean="0"/>
              <a:pPr/>
              <a:t>‹#›</a:t>
            </a:fld>
            <a:endParaRPr lang="en-US" dirty="0"/>
          </a:p>
        </p:txBody>
      </p:sp>
    </p:spTree>
    <p:extLst>
      <p:ext uri="{BB962C8B-B14F-4D97-AF65-F5344CB8AC3E}">
        <p14:creationId xmlns:p14="http://schemas.microsoft.com/office/powerpoint/2010/main" val="16786572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76045" y="914400"/>
            <a:ext cx="996092" cy="6807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5143" y="914400"/>
            <a:ext cx="4512280" cy="68072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5E56FE-851A-48BB-A295-8FFBE0678698}" type="datetimeFigureOut">
              <a:rPr lang="en-US" smtClean="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4D096F-A2F3-4F90-945A-CDB727A71B12}" type="slidenum">
              <a:rPr lang="en-US" smtClean="0"/>
              <a:pPr/>
              <a:t>‹#›</a:t>
            </a:fld>
            <a:endParaRPr lang="en-US" dirty="0"/>
          </a:p>
        </p:txBody>
      </p:sp>
    </p:spTree>
    <p:extLst>
      <p:ext uri="{BB962C8B-B14F-4D97-AF65-F5344CB8AC3E}">
        <p14:creationId xmlns:p14="http://schemas.microsoft.com/office/powerpoint/2010/main" val="449434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609601"/>
            <a:ext cx="5778500" cy="2641600"/>
          </a:xfrm>
        </p:spPr>
        <p:txBody>
          <a:bodyPr/>
          <a:lstStyle/>
          <a:p>
            <a:r>
              <a:rPr lang="en-US"/>
              <a:t>Click to edit Master title style</a:t>
            </a:r>
            <a:endParaRPr lang="en-US" dirty="0"/>
          </a:p>
        </p:txBody>
      </p:sp>
      <p:sp>
        <p:nvSpPr>
          <p:cNvPr id="3" name="Content Placeholder 2"/>
          <p:cNvSpPr>
            <a:spLocks noGrp="1"/>
          </p:cNvSpPr>
          <p:nvPr>
            <p:ph idx="1"/>
          </p:nvPr>
        </p:nvSpPr>
        <p:spPr>
          <a:xfrm>
            <a:off x="736600" y="3556000"/>
            <a:ext cx="5778500" cy="444375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508247" y="8144232"/>
            <a:ext cx="643105" cy="486833"/>
          </a:xfrm>
        </p:spPr>
        <p:txBody>
          <a:bodyPr/>
          <a:lstStyle/>
          <a:p>
            <a:fld id="{4F5E56FE-851A-48BB-A295-8FFBE0678698}" type="datetimeFigureOut">
              <a:rPr lang="en-US" smtClean="0"/>
              <a:pPr/>
              <a:t>9/8/2025</a:t>
            </a:fld>
            <a:endParaRPr lang="en-US" dirty="0"/>
          </a:p>
        </p:txBody>
      </p:sp>
      <p:sp>
        <p:nvSpPr>
          <p:cNvPr id="5" name="Footer Placeholder 4"/>
          <p:cNvSpPr>
            <a:spLocks noGrp="1"/>
          </p:cNvSpPr>
          <p:nvPr>
            <p:ph type="ftr" sz="quarter" idx="11"/>
          </p:nvPr>
        </p:nvSpPr>
        <p:spPr>
          <a:xfrm>
            <a:off x="1479486" y="8144232"/>
            <a:ext cx="3985888" cy="486833"/>
          </a:xfrm>
        </p:spPr>
        <p:txBody>
          <a:bodyPr/>
          <a:lstStyle/>
          <a:p>
            <a:endParaRPr lang="en-US" dirty="0"/>
          </a:p>
        </p:txBody>
      </p:sp>
      <p:sp>
        <p:nvSpPr>
          <p:cNvPr id="6" name="Slide Number Placeholder 5"/>
          <p:cNvSpPr>
            <a:spLocks noGrp="1"/>
          </p:cNvSpPr>
          <p:nvPr>
            <p:ph type="sldNum" sz="quarter" idx="12"/>
          </p:nvPr>
        </p:nvSpPr>
        <p:spPr>
          <a:xfrm>
            <a:off x="6194226" y="8144232"/>
            <a:ext cx="320875" cy="486833"/>
          </a:xfrm>
        </p:spPr>
        <p:txBody>
          <a:bodyPr/>
          <a:lstStyle/>
          <a:p>
            <a:fld id="{1B4D096F-A2F3-4F90-945A-CDB727A71B12}" type="slidenum">
              <a:rPr lang="en-US" smtClean="0"/>
              <a:pPr/>
              <a:t>‹#›</a:t>
            </a:fld>
            <a:endParaRPr lang="en-US" dirty="0"/>
          </a:p>
        </p:txBody>
      </p:sp>
    </p:spTree>
    <p:extLst>
      <p:ext uri="{BB962C8B-B14F-4D97-AF65-F5344CB8AC3E}">
        <p14:creationId xmlns:p14="http://schemas.microsoft.com/office/powerpoint/2010/main" val="805782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90247" y="3555998"/>
            <a:ext cx="5024854" cy="3146761"/>
          </a:xfrm>
        </p:spPr>
        <p:txBody>
          <a:bodyPr anchor="b"/>
          <a:lstStyle>
            <a:lvl1pPr algn="r">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1490248" y="6702760"/>
            <a:ext cx="5024852" cy="1147200"/>
          </a:xfrm>
        </p:spPr>
        <p:txBody>
          <a:bodyPr anchor="t">
            <a:normAutofit/>
          </a:bodyPr>
          <a:lstStyle>
            <a:lvl1pPr marL="0" indent="0" algn="r">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5E56FE-851A-48BB-A295-8FFBE0678698}" type="datetimeFigureOut">
              <a:rPr lang="en-US" smtClean="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204988" y="8154761"/>
            <a:ext cx="310112" cy="486833"/>
          </a:xfrm>
        </p:spPr>
        <p:txBody>
          <a:bodyPr/>
          <a:lstStyle/>
          <a:p>
            <a:fld id="{1B4D096F-A2F3-4F90-945A-CDB727A71B12}" type="slidenum">
              <a:rPr lang="en-US" smtClean="0"/>
              <a:pPr/>
              <a:t>‹#›</a:t>
            </a:fld>
            <a:endParaRPr lang="en-US" dirty="0"/>
          </a:p>
        </p:txBody>
      </p:sp>
    </p:spTree>
    <p:extLst>
      <p:ext uri="{BB962C8B-B14F-4D97-AF65-F5344CB8AC3E}">
        <p14:creationId xmlns:p14="http://schemas.microsoft.com/office/powerpoint/2010/main" val="2503632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914402"/>
            <a:ext cx="5778500" cy="23367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36600" y="3556000"/>
            <a:ext cx="2804922" cy="4491565"/>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10178" y="3556000"/>
            <a:ext cx="2804922" cy="4462432"/>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5E56FE-851A-48BB-A295-8FFBE0678698}" type="datetimeFigureOut">
              <a:rPr lang="en-US" smtClean="0"/>
              <a:pPr/>
              <a:t>9/8/2025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4D096F-A2F3-4F90-945A-CDB727A71B12}" type="slidenum">
              <a:rPr lang="en-US" smtClean="0"/>
              <a:pPr/>
              <a:t>‹#›</a:t>
            </a:fld>
            <a:endParaRPr lang="en-US" dirty="0"/>
          </a:p>
        </p:txBody>
      </p:sp>
    </p:spTree>
    <p:extLst>
      <p:ext uri="{BB962C8B-B14F-4D97-AF65-F5344CB8AC3E}">
        <p14:creationId xmlns:p14="http://schemas.microsoft.com/office/powerpoint/2010/main" val="3044082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97111" y="3544711"/>
            <a:ext cx="2592218" cy="768349"/>
          </a:xfrm>
        </p:spPr>
        <p:txBody>
          <a:bodyPr anchor="b">
            <a:noAutofit/>
          </a:bodyPr>
          <a:lstStyle>
            <a:lvl1pPr marL="0" indent="0">
              <a:buNone/>
              <a:defRPr sz="2100" b="0">
                <a:solidFill>
                  <a:schemeClr val="accent1">
                    <a:lumMod val="7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5142" y="4447115"/>
            <a:ext cx="2754186" cy="3553679"/>
          </a:xfrm>
        </p:spPr>
        <p:txBody>
          <a:bodyPr anchor="t">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71282" y="3556000"/>
            <a:ext cx="2600855" cy="768349"/>
          </a:xfrm>
        </p:spPr>
        <p:txBody>
          <a:bodyPr anchor="b">
            <a:noAutofit/>
          </a:bodyPr>
          <a:lstStyle>
            <a:lvl1pPr marL="0" indent="0">
              <a:buNone/>
              <a:defRPr sz="2100" b="0">
                <a:solidFill>
                  <a:schemeClr val="accent1">
                    <a:lumMod val="7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717950" y="4447115"/>
            <a:ext cx="2754186" cy="3553679"/>
          </a:xfrm>
        </p:spPr>
        <p:txBody>
          <a:bodyPr anchor="t">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5E56FE-851A-48BB-A295-8FFBE0678698}" type="datetimeFigureOut">
              <a:rPr lang="en-US" smtClean="0"/>
              <a:pPr/>
              <a:t>9/8/2025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B4D096F-A2F3-4F90-945A-CDB727A71B12}" type="slidenum">
              <a:rPr lang="en-US" smtClean="0"/>
              <a:pPr/>
              <a:t>‹#›</a:t>
            </a:fld>
            <a:endParaRPr lang="en-US" dirty="0"/>
          </a:p>
        </p:txBody>
      </p:sp>
    </p:spTree>
    <p:extLst>
      <p:ext uri="{BB962C8B-B14F-4D97-AF65-F5344CB8AC3E}">
        <p14:creationId xmlns:p14="http://schemas.microsoft.com/office/powerpoint/2010/main" val="337391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5E56FE-851A-48BB-A295-8FFBE0678698}" type="datetimeFigureOut">
              <a:rPr lang="en-US" smtClean="0"/>
              <a:pPr/>
              <a:t>9/8/2025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B4D096F-A2F3-4F90-945A-CDB727A71B12}" type="slidenum">
              <a:rPr lang="en-US" smtClean="0"/>
              <a:pPr/>
              <a:t>‹#›</a:t>
            </a:fld>
            <a:endParaRPr lang="en-US" dirty="0"/>
          </a:p>
        </p:txBody>
      </p:sp>
    </p:spTree>
    <p:extLst>
      <p:ext uri="{BB962C8B-B14F-4D97-AF65-F5344CB8AC3E}">
        <p14:creationId xmlns:p14="http://schemas.microsoft.com/office/powerpoint/2010/main" val="2165245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5E56FE-851A-48BB-A295-8FFBE0678698}" type="datetimeFigureOut">
              <a:rPr lang="en-US" smtClean="0"/>
              <a:pPr/>
              <a:t>9/8/2025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B4D096F-A2F3-4F90-945A-CDB727A71B12}" type="slidenum">
              <a:rPr lang="en-US" smtClean="0"/>
              <a:pPr/>
              <a:t>‹#›</a:t>
            </a:fld>
            <a:endParaRPr lang="en-US" dirty="0"/>
          </a:p>
        </p:txBody>
      </p:sp>
    </p:spTree>
    <p:extLst>
      <p:ext uri="{BB962C8B-B14F-4D97-AF65-F5344CB8AC3E}">
        <p14:creationId xmlns:p14="http://schemas.microsoft.com/office/powerpoint/2010/main" val="1128356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5143" y="2133600"/>
            <a:ext cx="1996901" cy="1828800"/>
          </a:xfrm>
        </p:spPr>
        <p:txBody>
          <a:bodyPr anchor="b">
            <a:normAutofit/>
          </a:bodyPr>
          <a:lstStyle>
            <a:lvl1pPr algn="ctr">
              <a:defRPr sz="1800" b="0"/>
            </a:lvl1pPr>
          </a:lstStyle>
          <a:p>
            <a:r>
              <a:rPr lang="en-US"/>
              <a:t>Click to edit Master title style</a:t>
            </a:r>
            <a:endParaRPr lang="en-US" dirty="0"/>
          </a:p>
        </p:txBody>
      </p:sp>
      <p:sp>
        <p:nvSpPr>
          <p:cNvPr id="3" name="Content Placeholder 2"/>
          <p:cNvSpPr>
            <a:spLocks noGrp="1"/>
          </p:cNvSpPr>
          <p:nvPr>
            <p:ph idx="1"/>
          </p:nvPr>
        </p:nvSpPr>
        <p:spPr>
          <a:xfrm>
            <a:off x="2960665" y="914401"/>
            <a:ext cx="3511472" cy="6807201"/>
          </a:xfrm>
        </p:spPr>
        <p:txBody>
          <a:bodyPr anchor="ct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5143" y="3962400"/>
            <a:ext cx="1996901" cy="2438400"/>
          </a:xfrm>
        </p:spPr>
        <p:txBody>
          <a:bodyPr>
            <a:normAutofit/>
          </a:bodyPr>
          <a:lstStyle>
            <a:lvl1pPr marL="0" indent="0" algn="ctr">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4F5E56FE-851A-48BB-A295-8FFBE0678698}" type="datetimeFigureOut">
              <a:rPr lang="en-US" smtClean="0"/>
              <a:pPr/>
              <a:t>9/8/2025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4D096F-A2F3-4F90-945A-CDB727A71B12}" type="slidenum">
              <a:rPr lang="en-US" smtClean="0"/>
              <a:pPr/>
              <a:t>‹#›</a:t>
            </a:fld>
            <a:endParaRPr lang="en-US" dirty="0"/>
          </a:p>
        </p:txBody>
      </p:sp>
    </p:spTree>
    <p:extLst>
      <p:ext uri="{BB962C8B-B14F-4D97-AF65-F5344CB8AC3E}">
        <p14:creationId xmlns:p14="http://schemas.microsoft.com/office/powerpoint/2010/main" val="2510824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4250" y="2336799"/>
            <a:ext cx="3053009" cy="1828800"/>
          </a:xfrm>
        </p:spPr>
        <p:txBody>
          <a:bodyPr anchor="b">
            <a:normAutofit/>
          </a:bodyPr>
          <a:lstStyle>
            <a:lvl1pPr algn="ctr">
              <a:defRPr sz="21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4273122" y="1219200"/>
            <a:ext cx="1846028" cy="6096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834250" y="4165599"/>
            <a:ext cx="3053009" cy="2438400"/>
          </a:xfrm>
        </p:spPr>
        <p:txBody>
          <a:bodyPr>
            <a:normAutofit/>
          </a:bodyPr>
          <a:lstStyle>
            <a:lvl1pPr marL="0" indent="0" algn="ctr">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4F5E56FE-851A-48BB-A295-8FFBE0678698}" type="datetimeFigureOut">
              <a:rPr lang="en-US" smtClean="0"/>
              <a:pPr/>
              <a:t>9/8/2025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4D096F-A2F3-4F90-945A-CDB727A71B12}" type="slidenum">
              <a:rPr lang="en-US" smtClean="0"/>
              <a:pPr/>
              <a:t>‹#›</a:t>
            </a:fld>
            <a:endParaRPr lang="en-US" dirty="0"/>
          </a:p>
        </p:txBody>
      </p:sp>
    </p:spTree>
    <p:extLst>
      <p:ext uri="{BB962C8B-B14F-4D97-AF65-F5344CB8AC3E}">
        <p14:creationId xmlns:p14="http://schemas.microsoft.com/office/powerpoint/2010/main" val="60633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1"/>
            <a:ext cx="1599010" cy="9144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736600" y="609601"/>
            <a:ext cx="5778500" cy="26416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36600" y="3556001"/>
            <a:ext cx="5778500" cy="447599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19010" y="8154761"/>
            <a:ext cx="643105" cy="486833"/>
          </a:xfrm>
          <a:prstGeom prst="rect">
            <a:avLst/>
          </a:prstGeom>
        </p:spPr>
        <p:txBody>
          <a:bodyPr vert="horz" lIns="91440" tIns="45720" rIns="91440" bIns="45720" rtlCol="0" anchor="ctr"/>
          <a:lstStyle>
            <a:lvl1pPr algn="r">
              <a:defRPr sz="750" b="0" i="0">
                <a:solidFill>
                  <a:schemeClr val="tx1"/>
                </a:solidFill>
                <a:effectLst/>
                <a:latin typeface="+mn-lt"/>
              </a:defRPr>
            </a:lvl1pPr>
          </a:lstStyle>
          <a:p>
            <a:fld id="{4F5E56FE-851A-48BB-A295-8FFBE0678698}" type="datetimeFigureOut">
              <a:rPr lang="en-US" smtClean="0"/>
              <a:pPr/>
              <a:t>9/8/2025</a:t>
            </a:fld>
            <a:endParaRPr lang="en-US" dirty="0"/>
          </a:p>
        </p:txBody>
      </p:sp>
      <p:sp>
        <p:nvSpPr>
          <p:cNvPr id="5" name="Footer Placeholder 4"/>
          <p:cNvSpPr>
            <a:spLocks noGrp="1"/>
          </p:cNvSpPr>
          <p:nvPr>
            <p:ph type="ftr" sz="quarter" idx="3"/>
          </p:nvPr>
        </p:nvSpPr>
        <p:spPr>
          <a:xfrm>
            <a:off x="1490248" y="8154761"/>
            <a:ext cx="3985888" cy="486833"/>
          </a:xfrm>
          <a:prstGeom prst="rect">
            <a:avLst/>
          </a:prstGeom>
        </p:spPr>
        <p:txBody>
          <a:bodyPr vert="horz" lIns="91440" tIns="45720" rIns="91440" bIns="45720" rtlCol="0" anchor="ctr"/>
          <a:lstStyle>
            <a:lvl1pPr algn="l">
              <a:defRPr sz="75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6204988" y="8154761"/>
            <a:ext cx="310112" cy="486833"/>
          </a:xfrm>
          <a:prstGeom prst="rect">
            <a:avLst/>
          </a:prstGeom>
        </p:spPr>
        <p:txBody>
          <a:bodyPr vert="horz" lIns="91440" tIns="45720" rIns="91440" bIns="45720" rtlCol="0" anchor="ctr"/>
          <a:lstStyle>
            <a:lvl1pPr algn="r">
              <a:defRPr sz="750" b="0" i="0">
                <a:solidFill>
                  <a:schemeClr val="tx1"/>
                </a:solidFill>
                <a:effectLst/>
                <a:latin typeface="+mn-lt"/>
              </a:defRPr>
            </a:lvl1pPr>
          </a:lstStyle>
          <a:p>
            <a:fld id="{1B4D096F-A2F3-4F90-945A-CDB727A71B12}" type="slidenum">
              <a:rPr lang="en-US" smtClean="0"/>
              <a:pPr/>
              <a:t>‹#›</a:t>
            </a:fld>
            <a:endParaRPr lang="en-US" dirty="0"/>
          </a:p>
        </p:txBody>
      </p:sp>
    </p:spTree>
    <p:extLst>
      <p:ext uri="{BB962C8B-B14F-4D97-AF65-F5344CB8AC3E}">
        <p14:creationId xmlns:p14="http://schemas.microsoft.com/office/powerpoint/2010/main" val="1746429556"/>
      </p:ext>
    </p:extLst>
  </p:cSld>
  <p:clrMap bg1="lt1" tx1="dk1" bg2="lt2" tx2="dk2" accent1="accent1" accent2="accent2" accent3="accent3" accent4="accent4" accent5="accent5" accent6="accent6" hlink="hlink" folHlink="folHlink"/>
  <p:sldLayoutIdLst>
    <p:sldLayoutId id="2147483946" r:id="rId1"/>
    <p:sldLayoutId id="2147483947" r:id="rId2"/>
    <p:sldLayoutId id="2147483948" r:id="rId3"/>
    <p:sldLayoutId id="2147483949" r:id="rId4"/>
    <p:sldLayoutId id="2147483950" r:id="rId5"/>
    <p:sldLayoutId id="2147483951" r:id="rId6"/>
    <p:sldLayoutId id="2147483952" r:id="rId7"/>
    <p:sldLayoutId id="2147483953" r:id="rId8"/>
    <p:sldLayoutId id="2147483954" r:id="rId9"/>
    <p:sldLayoutId id="2147483955" r:id="rId10"/>
    <p:sldLayoutId id="2147483956" r:id="rId11"/>
    <p:sldLayoutId id="2147483957" r:id="rId12"/>
    <p:sldLayoutId id="2147483958" r:id="rId13"/>
    <p:sldLayoutId id="2147483959" r:id="rId14"/>
    <p:sldLayoutId id="2147483960" r:id="rId15"/>
    <p:sldLayoutId id="2147483961" r:id="rId16"/>
    <p:sldLayoutId id="2147483962" r:id="rId17"/>
  </p:sldLayoutIdLst>
  <p:txStyles>
    <p:titleStyle>
      <a:lvl1pPr algn="ctr" defTabSz="342900" rtl="0" eaLnBrk="1" latinLnBrk="0" hangingPunct="1">
        <a:spcBef>
          <a:spcPct val="0"/>
        </a:spcBef>
        <a:buNone/>
        <a:defRPr sz="3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14313" indent="-214313" algn="l" defTabSz="342900" rtl="0" eaLnBrk="1" latinLnBrk="0" hangingPunct="1">
        <a:spcBef>
          <a:spcPct val="20000"/>
        </a:spcBef>
        <a:spcAft>
          <a:spcPts val="450"/>
        </a:spcAft>
        <a:buClr>
          <a:schemeClr val="accent1">
            <a:lumMod val="75000"/>
          </a:schemeClr>
        </a:buClr>
        <a:buSzPct val="145000"/>
        <a:buFont typeface="Arial"/>
        <a:buChar char="•"/>
        <a:defRPr sz="1800" kern="1200" cap="none">
          <a:solidFill>
            <a:schemeClr val="tx1"/>
          </a:solidFill>
          <a:effectLst/>
          <a:latin typeface="+mn-lt"/>
          <a:ea typeface="+mn-ea"/>
          <a:cs typeface="+mn-cs"/>
        </a:defRPr>
      </a:lvl1pPr>
      <a:lvl2pPr marL="557213" indent="-214313" algn="l" defTabSz="342900" rtl="0" eaLnBrk="1" latinLnBrk="0" hangingPunct="1">
        <a:spcBef>
          <a:spcPct val="20000"/>
        </a:spcBef>
        <a:spcAft>
          <a:spcPts val="450"/>
        </a:spcAft>
        <a:buClr>
          <a:schemeClr val="accent1">
            <a:lumMod val="75000"/>
          </a:schemeClr>
        </a:buClr>
        <a:buSzPct val="145000"/>
        <a:buFont typeface="Arial"/>
        <a:buChar char="•"/>
        <a:defRPr sz="1500" kern="1200" cap="none">
          <a:solidFill>
            <a:schemeClr val="tx1"/>
          </a:solidFill>
          <a:effectLst/>
          <a:latin typeface="+mn-lt"/>
          <a:ea typeface="+mn-ea"/>
          <a:cs typeface="+mn-cs"/>
        </a:defRPr>
      </a:lvl2pPr>
      <a:lvl3pPr marL="900113" indent="-214313" algn="l" defTabSz="342900" rtl="0" eaLnBrk="1" latinLnBrk="0" hangingPunct="1">
        <a:spcBef>
          <a:spcPct val="20000"/>
        </a:spcBef>
        <a:spcAft>
          <a:spcPts val="450"/>
        </a:spcAft>
        <a:buClr>
          <a:schemeClr val="accent1">
            <a:lumMod val="75000"/>
          </a:schemeClr>
        </a:buClr>
        <a:buSzPct val="145000"/>
        <a:buFont typeface="Arial"/>
        <a:buChar char="•"/>
        <a:defRPr sz="1350" kern="1200" cap="none">
          <a:solidFill>
            <a:schemeClr val="tx1"/>
          </a:solidFill>
          <a:effectLst/>
          <a:latin typeface="+mn-lt"/>
          <a:ea typeface="+mn-ea"/>
          <a:cs typeface="+mn-cs"/>
        </a:defRPr>
      </a:lvl3pPr>
      <a:lvl4pPr marL="1157288" indent="-128588" algn="l" defTabSz="342900" rtl="0" eaLnBrk="1" latinLnBrk="0" hangingPunct="1">
        <a:spcBef>
          <a:spcPct val="20000"/>
        </a:spcBef>
        <a:spcAft>
          <a:spcPts val="450"/>
        </a:spcAft>
        <a:buClr>
          <a:schemeClr val="accent1">
            <a:lumMod val="75000"/>
          </a:schemeClr>
        </a:buClr>
        <a:buSzPct val="145000"/>
        <a:buFont typeface="Arial"/>
        <a:buChar char="•"/>
        <a:defRPr sz="1200" kern="1200" cap="none">
          <a:solidFill>
            <a:schemeClr val="tx1"/>
          </a:solidFill>
          <a:effectLst/>
          <a:latin typeface="+mn-lt"/>
          <a:ea typeface="+mn-ea"/>
          <a:cs typeface="+mn-cs"/>
        </a:defRPr>
      </a:lvl4pPr>
      <a:lvl5pPr marL="1500188" indent="-128588" algn="l" defTabSz="342900" rtl="0" eaLnBrk="1" latinLnBrk="0" hangingPunct="1">
        <a:spcBef>
          <a:spcPct val="20000"/>
        </a:spcBef>
        <a:spcAft>
          <a:spcPts val="450"/>
        </a:spcAft>
        <a:buClr>
          <a:schemeClr val="accent1">
            <a:lumMod val="75000"/>
          </a:schemeClr>
        </a:buClr>
        <a:buSzPct val="145000"/>
        <a:buFont typeface="Arial"/>
        <a:buChar char="•"/>
        <a:defRPr sz="1050" kern="1200" cap="none">
          <a:solidFill>
            <a:schemeClr val="tx1"/>
          </a:solidFill>
          <a:effectLst/>
          <a:latin typeface="+mn-lt"/>
          <a:ea typeface="+mn-ea"/>
          <a:cs typeface="+mn-cs"/>
        </a:defRPr>
      </a:lvl5pPr>
      <a:lvl6pPr marL="1885950" indent="-171450" algn="l" defTabSz="342900" rtl="0" eaLnBrk="1" latinLnBrk="0" hangingPunct="1">
        <a:spcBef>
          <a:spcPct val="20000"/>
        </a:spcBef>
        <a:spcAft>
          <a:spcPts val="450"/>
        </a:spcAft>
        <a:buClr>
          <a:schemeClr val="accent1">
            <a:lumMod val="75000"/>
          </a:schemeClr>
        </a:buClr>
        <a:buSzPct val="145000"/>
        <a:buFont typeface="Arial"/>
        <a:buChar char="•"/>
        <a:defRPr sz="1050" kern="1200" cap="none">
          <a:solidFill>
            <a:schemeClr val="tx1"/>
          </a:solidFill>
          <a:effectLst/>
          <a:latin typeface="+mn-lt"/>
          <a:ea typeface="+mn-ea"/>
          <a:cs typeface="+mn-cs"/>
        </a:defRPr>
      </a:lvl6pPr>
      <a:lvl7pPr marL="2228850" indent="-171450" algn="l" defTabSz="342900" rtl="0" eaLnBrk="1" latinLnBrk="0" hangingPunct="1">
        <a:spcBef>
          <a:spcPct val="20000"/>
        </a:spcBef>
        <a:spcAft>
          <a:spcPts val="450"/>
        </a:spcAft>
        <a:buClr>
          <a:schemeClr val="accent1">
            <a:lumMod val="75000"/>
          </a:schemeClr>
        </a:buClr>
        <a:buSzPct val="145000"/>
        <a:buFont typeface="Arial"/>
        <a:buChar char="•"/>
        <a:defRPr sz="1050" kern="1200" cap="none">
          <a:solidFill>
            <a:schemeClr val="tx1"/>
          </a:solidFill>
          <a:effectLst/>
          <a:latin typeface="+mn-lt"/>
          <a:ea typeface="+mn-ea"/>
          <a:cs typeface="+mn-cs"/>
        </a:defRPr>
      </a:lvl7pPr>
      <a:lvl8pPr marL="2571750" indent="-171450" algn="l" defTabSz="342900" rtl="0" eaLnBrk="1" latinLnBrk="0" hangingPunct="1">
        <a:spcBef>
          <a:spcPct val="20000"/>
        </a:spcBef>
        <a:spcAft>
          <a:spcPts val="450"/>
        </a:spcAft>
        <a:buClr>
          <a:schemeClr val="accent1">
            <a:lumMod val="75000"/>
          </a:schemeClr>
        </a:buClr>
        <a:buSzPct val="145000"/>
        <a:buFont typeface="Arial"/>
        <a:buChar char="•"/>
        <a:defRPr sz="1050" kern="1200" cap="none">
          <a:solidFill>
            <a:schemeClr val="tx1"/>
          </a:solidFill>
          <a:effectLst/>
          <a:latin typeface="+mn-lt"/>
          <a:ea typeface="+mn-ea"/>
          <a:cs typeface="+mn-cs"/>
        </a:defRPr>
      </a:lvl8pPr>
      <a:lvl9pPr marL="2914650" indent="-171450" algn="l" defTabSz="342900" rtl="0" eaLnBrk="1" latinLnBrk="0" hangingPunct="1">
        <a:spcBef>
          <a:spcPct val="20000"/>
        </a:spcBef>
        <a:spcAft>
          <a:spcPts val="450"/>
        </a:spcAft>
        <a:buClr>
          <a:schemeClr val="accent1">
            <a:lumMod val="75000"/>
          </a:schemeClr>
        </a:buClr>
        <a:buSzPct val="145000"/>
        <a:buFont typeface="Arial"/>
        <a:buChar char="•"/>
        <a:defRPr sz="1050" kern="1200" cap="none">
          <a:solidFill>
            <a:schemeClr val="tx1"/>
          </a:solidFill>
          <a:effectLst/>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62" name="Group 38"/>
          <p:cNvGrpSpPr>
            <a:grpSpLocks/>
          </p:cNvGrpSpPr>
          <p:nvPr/>
        </p:nvGrpSpPr>
        <p:grpSpPr bwMode="auto">
          <a:xfrm>
            <a:off x="74828400" y="105384600"/>
            <a:ext cx="7029450" cy="9372600"/>
            <a:chOff x="106684982" y="105441750"/>
            <a:chExt cx="7029450" cy="9372600"/>
          </a:xfrm>
        </p:grpSpPr>
        <p:grpSp>
          <p:nvGrpSpPr>
            <p:cNvPr id="1063" name="Group 39"/>
            <p:cNvGrpSpPr>
              <a:grpSpLocks/>
            </p:cNvGrpSpPr>
            <p:nvPr/>
          </p:nvGrpSpPr>
          <p:grpSpPr bwMode="auto">
            <a:xfrm>
              <a:off x="106684982" y="105441750"/>
              <a:ext cx="7029450" cy="9372600"/>
              <a:chOff x="106684982" y="105441750"/>
              <a:chExt cx="7029450" cy="9372600"/>
            </a:xfrm>
          </p:grpSpPr>
          <p:sp>
            <p:nvSpPr>
              <p:cNvPr id="1064" name="Rectangle 40"/>
              <p:cNvSpPr>
                <a:spLocks noChangeArrowheads="1"/>
              </p:cNvSpPr>
              <p:nvPr/>
            </p:nvSpPr>
            <p:spPr bwMode="auto">
              <a:xfrm>
                <a:off x="106684982" y="105441750"/>
                <a:ext cx="7029450" cy="9372600"/>
              </a:xfrm>
              <a:prstGeom prst="rect">
                <a:avLst/>
              </a:prstGeom>
              <a:solidFill>
                <a:srgbClr val="000000"/>
              </a:solidFill>
              <a:ln w="9525" algn="in">
                <a:solidFill>
                  <a:srgbClr val="000000"/>
                </a:solidFill>
                <a:miter lim="800000"/>
                <a:headEnd/>
                <a:tailEnd/>
              </a:ln>
              <a:effectLst/>
            </p:spPr>
            <p:txBody>
              <a:bodyPr vert="horz" wrap="square" lIns="36576" tIns="36576" rIns="36576" bIns="36576" numCol="1" anchor="t" anchorCtr="0" compatLnSpc="1">
                <a:prstTxWarp prst="textNoShape">
                  <a:avLst/>
                </a:prstTxWarp>
              </a:bodyPr>
              <a:lstStyle/>
              <a:p>
                <a:endParaRPr lang="en-US" dirty="0"/>
              </a:p>
            </p:txBody>
          </p:sp>
          <p:sp>
            <p:nvSpPr>
              <p:cNvPr id="1065" name="Rectangle 41"/>
              <p:cNvSpPr>
                <a:spLocks noChangeArrowheads="1"/>
              </p:cNvSpPr>
              <p:nvPr/>
            </p:nvSpPr>
            <p:spPr bwMode="auto">
              <a:xfrm>
                <a:off x="107012936" y="105799596"/>
                <a:ext cx="6343650" cy="8686800"/>
              </a:xfrm>
              <a:prstGeom prst="rect">
                <a:avLst/>
              </a:prstGeom>
              <a:solidFill>
                <a:srgbClr val="FFFFFF"/>
              </a:solidFill>
              <a:ln w="9525" algn="in">
                <a:solidFill>
                  <a:srgbClr val="000000"/>
                </a:solidFill>
                <a:miter lim="800000"/>
                <a:headEnd/>
                <a:tailEnd/>
              </a:ln>
              <a:effectLst/>
            </p:spPr>
            <p:txBody>
              <a:bodyPr vert="horz" wrap="square" lIns="36576" tIns="36576" rIns="36576" bIns="36576" numCol="1" anchor="t" anchorCtr="0" compatLnSpc="1">
                <a:prstTxWarp prst="textNoShape">
                  <a:avLst/>
                </a:prstTxWarp>
              </a:bodyPr>
              <a:lstStyle/>
              <a:p>
                <a:endParaRPr lang="en-US" dirty="0"/>
              </a:p>
            </p:txBody>
          </p:sp>
          <p:sp>
            <p:nvSpPr>
              <p:cNvPr id="1066" name="Text Box 42"/>
              <p:cNvSpPr txBox="1">
                <a:spLocks noChangeArrowheads="1"/>
              </p:cNvSpPr>
              <p:nvPr/>
            </p:nvSpPr>
            <p:spPr bwMode="auto">
              <a:xfrm>
                <a:off x="106841486" y="105643092"/>
                <a:ext cx="6709410" cy="9000686"/>
              </a:xfrm>
              <a:prstGeom prst="rect">
                <a:avLst/>
              </a:prstGeom>
              <a:noFill/>
              <a:ln w="57150" algn="ctr">
                <a:solidFill>
                  <a:srgbClr val="800000"/>
                </a:solidFill>
                <a:miter lim="800000"/>
                <a:headEnd/>
                <a:tailEnd/>
              </a:ln>
              <a:effectLst/>
            </p:spPr>
            <p:txBody>
              <a:bodyPr vert="horz" wrap="square" lIns="36576" tIns="36576" rIns="36576" bIns="365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grpSp>
        <p:sp>
          <p:nvSpPr>
            <p:cNvPr id="1067" name="Text Box 43"/>
            <p:cNvSpPr txBox="1">
              <a:spLocks noChangeArrowheads="1"/>
            </p:cNvSpPr>
            <p:nvPr/>
          </p:nvSpPr>
          <p:spPr bwMode="auto">
            <a:xfrm>
              <a:off x="107156250" y="106766756"/>
              <a:ext cx="6000750" cy="1485900"/>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200" b="1" i="0" u="none" strike="noStrike" cap="none" normalizeH="0" baseline="0" dirty="0">
                  <a:ln>
                    <a:noFill/>
                  </a:ln>
                  <a:solidFill>
                    <a:srgbClr val="800000"/>
                  </a:solidFill>
                  <a:effectLst/>
                  <a:latin typeface="Georgia" pitchFamily="18" charset="0"/>
                  <a:cs typeface="Arial" pitchFamily="34" charset="0"/>
                </a:rPr>
                <a:t>City of Sidney</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068" name="Text Box 44"/>
            <p:cNvSpPr txBox="1">
              <a:spLocks noChangeArrowheads="1"/>
            </p:cNvSpPr>
            <p:nvPr/>
          </p:nvSpPr>
          <p:spPr bwMode="auto">
            <a:xfrm>
              <a:off x="109213650" y="107842050"/>
              <a:ext cx="3943350" cy="742950"/>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000" b="1" i="0" u="none" strike="noStrike" cap="none" normalizeH="0" baseline="0" dirty="0">
                  <a:ln>
                    <a:noFill/>
                  </a:ln>
                  <a:solidFill>
                    <a:srgbClr val="000000"/>
                  </a:solidFill>
                  <a:effectLst/>
                  <a:latin typeface="Arial Narrow" pitchFamily="34" charset="0"/>
                  <a:cs typeface="Arial" pitchFamily="34" charset="0"/>
                </a:rPr>
                <a:t>BUDGET HEARING</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grpSp>
          <p:nvGrpSpPr>
            <p:cNvPr id="1069" name="Group 45"/>
            <p:cNvGrpSpPr>
              <a:grpSpLocks/>
            </p:cNvGrpSpPr>
            <p:nvPr/>
          </p:nvGrpSpPr>
          <p:grpSpPr bwMode="auto">
            <a:xfrm>
              <a:off x="106984800" y="111956850"/>
              <a:ext cx="6400800" cy="1989775"/>
              <a:chOff x="106984800" y="111956850"/>
              <a:chExt cx="6400800" cy="1989775"/>
            </a:xfrm>
          </p:grpSpPr>
          <p:sp>
            <p:nvSpPr>
              <p:cNvPr id="1070" name="Text Box 46"/>
              <p:cNvSpPr txBox="1">
                <a:spLocks noChangeArrowheads="1"/>
              </p:cNvSpPr>
              <p:nvPr/>
            </p:nvSpPr>
            <p:spPr bwMode="auto">
              <a:xfrm>
                <a:off x="106984800" y="112871250"/>
                <a:ext cx="6400800" cy="228600"/>
              </a:xfrm>
              <a:prstGeom prst="rect">
                <a:avLst/>
              </a:prstGeom>
              <a:solidFill>
                <a:srgbClr val="000000"/>
              </a:solidFill>
              <a:ln w="9525" algn="in">
                <a:noFill/>
                <a:miter lim="800000"/>
                <a:headEnd/>
                <a:tailEnd/>
              </a:ln>
              <a:effectLst/>
            </p:spPr>
            <p:txBody>
              <a:bodyPr vert="horz" wrap="square" lIns="36576" tIns="36576" rIns="36576" bIns="365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pic>
            <p:nvPicPr>
              <p:cNvPr id="1071" name="Picture 47" descr="logotransp"/>
              <p:cNvPicPr>
                <a:picLocks noChangeAspect="1" noChangeArrowheads="1"/>
              </p:cNvPicPr>
              <p:nvPr/>
            </p:nvPicPr>
            <p:blipFill>
              <a:blip r:embed="rId2" cstate="print"/>
              <a:srcRect/>
              <a:stretch>
                <a:fillRect/>
              </a:stretch>
            </p:blipFill>
            <p:spPr bwMode="auto">
              <a:xfrm>
                <a:off x="107171490" y="111956850"/>
                <a:ext cx="3053826" cy="1989775"/>
              </a:xfrm>
              <a:prstGeom prst="rect">
                <a:avLst/>
              </a:prstGeom>
              <a:noFill/>
              <a:ln w="9525" algn="in">
                <a:noFill/>
                <a:miter lim="800000"/>
                <a:headEnd/>
                <a:tailEnd/>
              </a:ln>
              <a:effectLst/>
            </p:spPr>
          </p:pic>
          <p:sp>
            <p:nvSpPr>
              <p:cNvPr id="1072" name="Text Box 48"/>
              <p:cNvSpPr txBox="1">
                <a:spLocks noChangeArrowheads="1"/>
              </p:cNvSpPr>
              <p:nvPr/>
            </p:nvSpPr>
            <p:spPr bwMode="auto">
              <a:xfrm>
                <a:off x="110356650" y="112890300"/>
                <a:ext cx="2857500" cy="171450"/>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rgbClr val="FFFFFF"/>
                    </a:solidFill>
                    <a:effectLst/>
                    <a:latin typeface="Georgia" pitchFamily="18" charset="0"/>
                    <a:cs typeface="Arial" pitchFamily="34" charset="0"/>
                  </a:rPr>
                  <a:t>Small Town Values Big Time Opportunities</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grpSp>
        <p:sp>
          <p:nvSpPr>
            <p:cNvPr id="1073" name="Text Box 49"/>
            <p:cNvSpPr txBox="1">
              <a:spLocks noChangeArrowheads="1"/>
            </p:cNvSpPr>
            <p:nvPr/>
          </p:nvSpPr>
          <p:spPr bwMode="auto">
            <a:xfrm>
              <a:off x="109785150" y="108536740"/>
              <a:ext cx="3314700" cy="914400"/>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800000"/>
                  </a:solidFill>
                  <a:effectLst/>
                  <a:latin typeface="Arial" pitchFamily="34" charset="0"/>
                  <a:cs typeface="Arial" pitchFamily="34" charset="0"/>
                </a:rPr>
                <a:t>Fiscal Year 2012-2013</a:t>
              </a:r>
            </a:p>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800000"/>
                  </a:solidFill>
                  <a:effectLst/>
                  <a:latin typeface="Arial" pitchFamily="34" charset="0"/>
                  <a:cs typeface="Arial" pitchFamily="34" charset="0"/>
                </a:rPr>
                <a:t>September 11, 2012</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grpSp>
      <p:grpSp>
        <p:nvGrpSpPr>
          <p:cNvPr id="2" name="Group 2"/>
          <p:cNvGrpSpPr>
            <a:grpSpLocks/>
          </p:cNvGrpSpPr>
          <p:nvPr/>
        </p:nvGrpSpPr>
        <p:grpSpPr bwMode="auto">
          <a:xfrm>
            <a:off x="97333448" y="105795492"/>
            <a:ext cx="7029450" cy="9372600"/>
            <a:chOff x="106684982" y="105441750"/>
            <a:chExt cx="7029450" cy="9372600"/>
          </a:xfrm>
        </p:grpSpPr>
        <p:grpSp>
          <p:nvGrpSpPr>
            <p:cNvPr id="3" name="Group 3"/>
            <p:cNvGrpSpPr>
              <a:grpSpLocks/>
            </p:cNvGrpSpPr>
            <p:nvPr/>
          </p:nvGrpSpPr>
          <p:grpSpPr bwMode="auto">
            <a:xfrm>
              <a:off x="106684982" y="105441750"/>
              <a:ext cx="7029450" cy="9372600"/>
              <a:chOff x="106684982" y="105441750"/>
              <a:chExt cx="7029450" cy="9372600"/>
            </a:xfrm>
          </p:grpSpPr>
          <p:sp>
            <p:nvSpPr>
              <p:cNvPr id="6" name="Rectangle 4"/>
              <p:cNvSpPr>
                <a:spLocks noChangeArrowheads="1"/>
              </p:cNvSpPr>
              <p:nvPr/>
            </p:nvSpPr>
            <p:spPr bwMode="auto">
              <a:xfrm>
                <a:off x="106684982" y="105441750"/>
                <a:ext cx="7029450" cy="9372600"/>
              </a:xfrm>
              <a:prstGeom prst="rect">
                <a:avLst/>
              </a:prstGeom>
              <a:solidFill>
                <a:srgbClr val="000000"/>
              </a:solidFill>
              <a:ln w="9525" algn="in">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dirty="0"/>
              </a:p>
            </p:txBody>
          </p:sp>
          <p:sp>
            <p:nvSpPr>
              <p:cNvPr id="7" name="Rectangle 5"/>
              <p:cNvSpPr>
                <a:spLocks noChangeArrowheads="1"/>
              </p:cNvSpPr>
              <p:nvPr/>
            </p:nvSpPr>
            <p:spPr bwMode="auto">
              <a:xfrm>
                <a:off x="107012936" y="105799596"/>
                <a:ext cx="6343650" cy="8686800"/>
              </a:xfrm>
              <a:prstGeom prst="rect">
                <a:avLst/>
              </a:prstGeom>
              <a:solidFill>
                <a:srgbClr val="FFFFFF"/>
              </a:solidFill>
              <a:ln w="9525" algn="in">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dirty="0"/>
              </a:p>
            </p:txBody>
          </p:sp>
          <p:sp>
            <p:nvSpPr>
              <p:cNvPr id="8" name="Text Box 6"/>
              <p:cNvSpPr txBox="1">
                <a:spLocks noChangeArrowheads="1"/>
              </p:cNvSpPr>
              <p:nvPr/>
            </p:nvSpPr>
            <p:spPr bwMode="auto">
              <a:xfrm>
                <a:off x="106841486" y="105643092"/>
                <a:ext cx="6709410" cy="9000686"/>
              </a:xfrm>
              <a:prstGeom prst="rect">
                <a:avLst/>
              </a:prstGeom>
              <a:noFill/>
              <a:ln w="57150" algn="ctr">
                <a:solidFill>
                  <a:srgbClr val="8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grpSp>
        <p:sp>
          <p:nvSpPr>
            <p:cNvPr id="4" name="Text Box 7"/>
            <p:cNvSpPr txBox="1">
              <a:spLocks noChangeArrowheads="1"/>
            </p:cNvSpPr>
            <p:nvPr/>
          </p:nvSpPr>
          <p:spPr bwMode="auto">
            <a:xfrm>
              <a:off x="107156250" y="106766756"/>
              <a:ext cx="6000750" cy="148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200" b="1" i="0" u="none" strike="noStrike" cap="none" normalizeH="0" baseline="0" dirty="0">
                  <a:ln>
                    <a:noFill/>
                  </a:ln>
                  <a:solidFill>
                    <a:srgbClr val="800000"/>
                  </a:solidFill>
                  <a:effectLst/>
                  <a:latin typeface="Georgia" pitchFamily="18" charset="0"/>
                  <a:cs typeface="Arial" pitchFamily="34" charset="0"/>
                </a:rPr>
                <a:t>City of Sidney</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5" name="Text Box 8"/>
            <p:cNvSpPr txBox="1">
              <a:spLocks noChangeArrowheads="1"/>
            </p:cNvSpPr>
            <p:nvPr/>
          </p:nvSpPr>
          <p:spPr bwMode="auto">
            <a:xfrm>
              <a:off x="109213650" y="107842050"/>
              <a:ext cx="3943350" cy="742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000" b="1" i="0" u="none" strike="noStrike" cap="none" normalizeH="0" baseline="0" dirty="0">
                  <a:ln>
                    <a:noFill/>
                  </a:ln>
                  <a:solidFill>
                    <a:srgbClr val="000000"/>
                  </a:solidFill>
                  <a:effectLst/>
                  <a:latin typeface="Arial Narrow" pitchFamily="34" charset="0"/>
                  <a:cs typeface="Arial" pitchFamily="34" charset="0"/>
                </a:rPr>
                <a:t>BUDGET HEARING</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grpSp>
      <p:grpSp>
        <p:nvGrpSpPr>
          <p:cNvPr id="9" name="Group 9"/>
          <p:cNvGrpSpPr>
            <a:grpSpLocks/>
          </p:cNvGrpSpPr>
          <p:nvPr/>
        </p:nvGrpSpPr>
        <p:grpSpPr bwMode="auto">
          <a:xfrm>
            <a:off x="0" y="6705600"/>
            <a:ext cx="6858000" cy="1989137"/>
            <a:chOff x="106984800" y="111956850"/>
            <a:chExt cx="6400800" cy="1989775"/>
          </a:xfrm>
        </p:grpSpPr>
        <p:sp>
          <p:nvSpPr>
            <p:cNvPr id="10" name="Text Box 10"/>
            <p:cNvSpPr txBox="1">
              <a:spLocks noChangeArrowheads="1"/>
            </p:cNvSpPr>
            <p:nvPr/>
          </p:nvSpPr>
          <p:spPr bwMode="auto">
            <a:xfrm>
              <a:off x="106984800" y="112871250"/>
              <a:ext cx="6400800" cy="228600"/>
            </a:xfrm>
            <a:prstGeom prst="rect">
              <a:avLst/>
            </a:prstGeom>
            <a:solidFill>
              <a:srgbClr val="000000"/>
            </a:soli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pic>
          <p:nvPicPr>
            <p:cNvPr id="4107" name="Picture 11" descr="logotransp"/>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171490" y="111956850"/>
              <a:ext cx="3053826" cy="1989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1" name="Text Box 12"/>
            <p:cNvSpPr txBox="1">
              <a:spLocks noChangeArrowheads="1"/>
            </p:cNvSpPr>
            <p:nvPr/>
          </p:nvSpPr>
          <p:spPr bwMode="auto">
            <a:xfrm>
              <a:off x="110356650" y="112890300"/>
              <a:ext cx="2857500" cy="171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rgbClr val="FFFFFF"/>
                  </a:solidFill>
                  <a:effectLst/>
                  <a:latin typeface="Georgia" pitchFamily="18" charset="0"/>
                  <a:cs typeface="Arial" pitchFamily="34" charset="0"/>
                </a:rPr>
                <a:t>Small Town Values Big Time Opportunities</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grpSp>
      <p:sp>
        <p:nvSpPr>
          <p:cNvPr id="13" name="Text Box 2"/>
          <p:cNvSpPr txBox="1">
            <a:spLocks noChangeArrowheads="1"/>
          </p:cNvSpPr>
          <p:nvPr/>
        </p:nvSpPr>
        <p:spPr bwMode="auto">
          <a:xfrm>
            <a:off x="3072804" y="3256306"/>
            <a:ext cx="3314700" cy="12394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rgbClr val="800000"/>
              </a:solidFill>
              <a:effectLst/>
              <a:latin typeface="Arial" pitchFamily="34" charset="0"/>
              <a:cs typeface="Arial" pitchFamily="34"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800000"/>
                </a:solidFill>
                <a:effectLst/>
                <a:latin typeface="Arial" pitchFamily="34" charset="0"/>
                <a:cs typeface="Arial" pitchFamily="34" charset="0"/>
              </a:rPr>
              <a:t>Fiscal Year 2025</a:t>
            </a:r>
          </a:p>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800000"/>
                </a:solidFill>
                <a:effectLst/>
                <a:latin typeface="Arial" pitchFamily="34" charset="0"/>
                <a:cs typeface="Arial" pitchFamily="34" charset="0"/>
              </a:rPr>
              <a:t>Septe</a:t>
            </a:r>
            <a:r>
              <a:rPr lang="en-US" sz="2400" b="1" dirty="0">
                <a:solidFill>
                  <a:srgbClr val="800000"/>
                </a:solidFill>
                <a:latin typeface="Arial" pitchFamily="34" charset="0"/>
                <a:cs typeface="Arial" pitchFamily="34" charset="0"/>
              </a:rPr>
              <a:t>mber</a:t>
            </a:r>
            <a:r>
              <a:rPr kumimoji="0" lang="en-US" sz="2400" b="1" i="0" u="none" strike="noStrike" cap="none" normalizeH="0" baseline="0" dirty="0">
                <a:ln>
                  <a:noFill/>
                </a:ln>
                <a:solidFill>
                  <a:srgbClr val="800000"/>
                </a:solidFill>
                <a:effectLst/>
                <a:latin typeface="Arial" pitchFamily="34" charset="0"/>
                <a:cs typeface="Arial" pitchFamily="34" charset="0"/>
              </a:rPr>
              <a:t> </a:t>
            </a:r>
            <a:r>
              <a:rPr lang="en-US" sz="2400" b="1" dirty="0">
                <a:solidFill>
                  <a:srgbClr val="800000"/>
                </a:solidFill>
                <a:latin typeface="Arial" pitchFamily="34" charset="0"/>
                <a:cs typeface="Arial" pitchFamily="34" charset="0"/>
              </a:rPr>
              <a:t>24</a:t>
            </a:r>
            <a:r>
              <a:rPr kumimoji="0" lang="en-US" sz="2400" b="1" i="0" u="none" strike="noStrike" cap="none" normalizeH="0" baseline="0" dirty="0">
                <a:ln>
                  <a:noFill/>
                </a:ln>
                <a:solidFill>
                  <a:srgbClr val="800000"/>
                </a:solidFill>
                <a:effectLst/>
                <a:latin typeface="Arial" pitchFamily="34" charset="0"/>
                <a:cs typeface="Arial" pitchFamily="34" charset="0"/>
              </a:rPr>
              <a:t>, 2024</a:t>
            </a:r>
          </a:p>
        </p:txBody>
      </p:sp>
      <p:sp>
        <p:nvSpPr>
          <p:cNvPr id="14" name="TextBox 13">
            <a:extLst>
              <a:ext uri="{FF2B5EF4-FFF2-40B4-BE49-F238E27FC236}">
                <a16:creationId xmlns:a16="http://schemas.microsoft.com/office/drawing/2014/main" id="{F473705C-6704-732F-6D73-D3C914123BFB}"/>
              </a:ext>
            </a:extLst>
          </p:cNvPr>
          <p:cNvSpPr txBox="1"/>
          <p:nvPr/>
        </p:nvSpPr>
        <p:spPr>
          <a:xfrm>
            <a:off x="392430" y="609835"/>
            <a:ext cx="6518910" cy="1600438"/>
          </a:xfrm>
          <a:prstGeom prst="rect">
            <a:avLst/>
          </a:prstGeom>
          <a:noFill/>
        </p:spPr>
        <p:txBody>
          <a:bodyPr wrap="square" rtlCol="0">
            <a:spAutoFit/>
          </a:bodyPr>
          <a:lstStyle/>
          <a:p>
            <a:pPr algn="ctr"/>
            <a:r>
              <a:rPr lang="en-US" sz="8000" dirty="0">
                <a:latin typeface="+mj-lt"/>
              </a:rPr>
              <a:t>City of Sidney</a:t>
            </a:r>
          </a:p>
          <a:p>
            <a:pPr algn="ctr"/>
            <a:endParaRPr lang="en-US" dirty="0"/>
          </a:p>
        </p:txBody>
      </p:sp>
      <p:sp>
        <p:nvSpPr>
          <p:cNvPr id="15" name="TextBox 14">
            <a:extLst>
              <a:ext uri="{FF2B5EF4-FFF2-40B4-BE49-F238E27FC236}">
                <a16:creationId xmlns:a16="http://schemas.microsoft.com/office/drawing/2014/main" id="{20CEA22B-B672-C49F-6409-DFA7F396EFE8}"/>
              </a:ext>
            </a:extLst>
          </p:cNvPr>
          <p:cNvSpPr txBox="1"/>
          <p:nvPr/>
        </p:nvSpPr>
        <p:spPr>
          <a:xfrm>
            <a:off x="2908157" y="2302200"/>
            <a:ext cx="3766146" cy="954107"/>
          </a:xfrm>
          <a:prstGeom prst="rect">
            <a:avLst/>
          </a:prstGeom>
          <a:noFill/>
        </p:spPr>
        <p:txBody>
          <a:bodyPr wrap="square" rtlCol="0">
            <a:spAutoFit/>
          </a:bodyPr>
          <a:lstStyle/>
          <a:p>
            <a:pPr algn="ctr"/>
            <a:r>
              <a:rPr lang="en-US" sz="2800" b="1" dirty="0"/>
              <a:t>Budget Hearing Presentation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304800"/>
            <a:ext cx="6172200" cy="1081616"/>
          </a:xfrm>
        </p:spPr>
        <p:txBody>
          <a:bodyPr>
            <a:normAutofit/>
          </a:bodyPr>
          <a:lstStyle/>
          <a:p>
            <a:r>
              <a:rPr lang="en-US" sz="2600" b="1" dirty="0"/>
              <a:t>PROJECTED SALES TAX REVENUE, </a:t>
            </a:r>
            <a:r>
              <a:rPr lang="en-US" sz="2000" b="1" dirty="0"/>
              <a:t>cont.</a:t>
            </a:r>
            <a:endParaRPr lang="en-US" sz="2000" dirty="0"/>
          </a:p>
        </p:txBody>
      </p:sp>
      <p:sp>
        <p:nvSpPr>
          <p:cNvPr id="5" name="Text Box 2"/>
          <p:cNvSpPr txBox="1">
            <a:spLocks noChangeArrowheads="1"/>
          </p:cNvSpPr>
          <p:nvPr/>
        </p:nvSpPr>
        <p:spPr bwMode="auto">
          <a:xfrm>
            <a:off x="799171" y="1600200"/>
            <a:ext cx="5715000" cy="6647974"/>
          </a:xfrm>
          <a:prstGeom prst="rect">
            <a:avLst/>
          </a:prstGeom>
          <a:noFill/>
          <a:ln w="9525">
            <a:noFill/>
            <a:miter lim="800000"/>
            <a:headEnd/>
            <a:tailEnd/>
          </a:ln>
        </p:spPr>
        <p:txBody>
          <a:bodyPr wrap="square">
            <a:spAutoFit/>
          </a:bodyPr>
          <a:lstStyle/>
          <a:p>
            <a:r>
              <a:rPr lang="en-US" b="1" dirty="0"/>
              <a:t>½ Cent Sales Tax </a:t>
            </a:r>
          </a:p>
          <a:p>
            <a:r>
              <a:rPr lang="en-US" sz="1600" b="1" dirty="0"/>
              <a:t>(Adopted 1988 for Community &amp; Economic Development)</a:t>
            </a:r>
          </a:p>
          <a:p>
            <a:r>
              <a:rPr lang="en-US" sz="1600" b="1" dirty="0"/>
              <a:t>LB 840 Adopted by voters in 1997 for Job Creation</a:t>
            </a:r>
          </a:p>
          <a:p>
            <a:pPr defTabSz="1377950"/>
            <a:endParaRPr lang="en-US" b="1" dirty="0"/>
          </a:p>
          <a:p>
            <a:pPr defTabSz="1377950"/>
            <a:r>
              <a:rPr lang="en-US" b="1" dirty="0"/>
              <a:t>	</a:t>
            </a:r>
            <a:r>
              <a:rPr lang="en-US" sz="1600" b="1" dirty="0"/>
              <a:t>Received 	     LB840</a:t>
            </a:r>
          </a:p>
          <a:p>
            <a:pPr defTabSz="1377950"/>
            <a:r>
              <a:rPr lang="en-US" sz="1600" b="1" dirty="0"/>
              <a:t>	(After Refunds)</a:t>
            </a:r>
          </a:p>
          <a:p>
            <a:pPr defTabSz="1377950"/>
            <a:r>
              <a:rPr lang="en-US" dirty="0"/>
              <a:t>2008-2009	$316,622	 $300,000</a:t>
            </a:r>
          </a:p>
          <a:p>
            <a:pPr defTabSz="1377950"/>
            <a:r>
              <a:rPr lang="en-US" dirty="0"/>
              <a:t>2009-2010	$281,367	 $300,000</a:t>
            </a:r>
          </a:p>
          <a:p>
            <a:pPr defTabSz="1377950"/>
            <a:r>
              <a:rPr lang="en-US" dirty="0"/>
              <a:t>2010-2011	$339,666	 $300,000</a:t>
            </a:r>
          </a:p>
          <a:p>
            <a:pPr defTabSz="1377950"/>
            <a:r>
              <a:rPr lang="en-US" dirty="0"/>
              <a:t>2011-2012	$547,631	 $300,000</a:t>
            </a:r>
          </a:p>
          <a:p>
            <a:pPr defTabSz="1377950"/>
            <a:r>
              <a:rPr lang="en-US" dirty="0"/>
              <a:t>2012-2013	$667,205	 $300,000</a:t>
            </a:r>
          </a:p>
          <a:p>
            <a:pPr defTabSz="1377950"/>
            <a:r>
              <a:rPr lang="en-US" dirty="0"/>
              <a:t>2013-2014	$699,945	 $300,000</a:t>
            </a:r>
          </a:p>
          <a:p>
            <a:pPr defTabSz="1377950"/>
            <a:r>
              <a:rPr lang="en-US" dirty="0"/>
              <a:t>2014-2015	$732,312	 $300,000</a:t>
            </a:r>
          </a:p>
          <a:p>
            <a:pPr defTabSz="1377950"/>
            <a:r>
              <a:rPr lang="en-US" dirty="0"/>
              <a:t>2015-2016	$606,135	 $300,000      </a:t>
            </a:r>
          </a:p>
          <a:p>
            <a:pPr defTabSz="1377950"/>
            <a:r>
              <a:rPr lang="en-US" dirty="0"/>
              <a:t>2016-2017	$496,124	 $300,000      </a:t>
            </a:r>
          </a:p>
          <a:p>
            <a:pPr defTabSz="1377950"/>
            <a:r>
              <a:rPr lang="en-US" dirty="0"/>
              <a:t>2017-2018       $483,039	 $300,000      </a:t>
            </a:r>
          </a:p>
          <a:p>
            <a:pPr defTabSz="1377950"/>
            <a:r>
              <a:rPr lang="en-US" dirty="0"/>
              <a:t>2018-2019	$576,637	 $300,000      </a:t>
            </a:r>
          </a:p>
          <a:p>
            <a:pPr defTabSz="1377950"/>
            <a:r>
              <a:rPr lang="en-US" dirty="0"/>
              <a:t>2019-2020	$467,138	 $300,000      </a:t>
            </a:r>
          </a:p>
          <a:p>
            <a:pPr defTabSz="1377950"/>
            <a:r>
              <a:rPr lang="en-US" dirty="0"/>
              <a:t>2020-2021	$462,377	 $300,000      </a:t>
            </a:r>
          </a:p>
          <a:p>
            <a:pPr defTabSz="1377950"/>
            <a:r>
              <a:rPr lang="en-US" dirty="0"/>
              <a:t>2021-2022	$543,348	 $300,000      </a:t>
            </a:r>
          </a:p>
          <a:p>
            <a:pPr defTabSz="1377950"/>
            <a:r>
              <a:rPr lang="en-US" dirty="0"/>
              <a:t>2022-2023	$807,047	 $300,000 </a:t>
            </a:r>
          </a:p>
          <a:p>
            <a:pPr defTabSz="1377950"/>
            <a:r>
              <a:rPr lang="en-US" b="1" dirty="0"/>
              <a:t>2023-2024       $607,500           $300,000      (projected)</a:t>
            </a:r>
          </a:p>
          <a:p>
            <a:pPr defTabSz="1377950"/>
            <a:r>
              <a:rPr lang="en-US" b="1" dirty="0"/>
              <a:t>2024-2025       $607,500           $300,000      (projected) 	</a:t>
            </a:r>
            <a:r>
              <a:rPr lang="en-US"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304800"/>
            <a:ext cx="6172200" cy="1081616"/>
          </a:xfrm>
        </p:spPr>
        <p:txBody>
          <a:bodyPr>
            <a:normAutofit/>
          </a:bodyPr>
          <a:lstStyle/>
          <a:p>
            <a:r>
              <a:rPr lang="en-US" sz="2600" b="1" dirty="0"/>
              <a:t>PROJECTED SALES TAX REVENUE, </a:t>
            </a:r>
            <a:r>
              <a:rPr lang="en-US" sz="2000" b="1" dirty="0"/>
              <a:t>cont.</a:t>
            </a:r>
            <a:endParaRPr lang="en-US" sz="2000" dirty="0"/>
          </a:p>
        </p:txBody>
      </p:sp>
      <p:sp>
        <p:nvSpPr>
          <p:cNvPr id="5" name="Text Box 2"/>
          <p:cNvSpPr txBox="1">
            <a:spLocks noChangeArrowheads="1"/>
          </p:cNvSpPr>
          <p:nvPr/>
        </p:nvSpPr>
        <p:spPr bwMode="auto">
          <a:xfrm>
            <a:off x="1143000" y="1395709"/>
            <a:ext cx="4724400" cy="4216539"/>
          </a:xfrm>
          <a:prstGeom prst="rect">
            <a:avLst/>
          </a:prstGeom>
          <a:noFill/>
          <a:ln w="9525">
            <a:noFill/>
            <a:miter lim="800000"/>
            <a:headEnd/>
            <a:tailEnd/>
          </a:ln>
        </p:spPr>
        <p:txBody>
          <a:bodyPr wrap="square">
            <a:spAutoFit/>
          </a:bodyPr>
          <a:lstStyle/>
          <a:p>
            <a:r>
              <a:rPr lang="en-US" sz="1600" b="1" dirty="0"/>
              <a:t>Infrastructure ½ Cent </a:t>
            </a:r>
          </a:p>
          <a:p>
            <a:pPr defTabSz="1828800">
              <a:tabLst>
                <a:tab pos="463550" algn="l"/>
              </a:tabLst>
            </a:pPr>
            <a:r>
              <a:rPr lang="en-US" dirty="0"/>
              <a:t>	2013-14	$969,732</a:t>
            </a:r>
          </a:p>
          <a:p>
            <a:pPr defTabSz="1828800">
              <a:tabLst>
                <a:tab pos="463550" algn="l"/>
              </a:tabLst>
            </a:pPr>
            <a:r>
              <a:rPr lang="en-US" dirty="0"/>
              <a:t>	2014-15	$1,071,316</a:t>
            </a:r>
          </a:p>
          <a:p>
            <a:pPr defTabSz="1828800">
              <a:tabLst>
                <a:tab pos="463550" algn="l"/>
              </a:tabLst>
            </a:pPr>
            <a:r>
              <a:rPr lang="en-US" dirty="0"/>
              <a:t>	2015-16	$1,072,776</a:t>
            </a:r>
          </a:p>
          <a:p>
            <a:pPr defTabSz="1828800">
              <a:tabLst>
                <a:tab pos="463550" algn="l"/>
              </a:tabLst>
            </a:pPr>
            <a:r>
              <a:rPr lang="en-US" dirty="0"/>
              <a:t>	2016-17	$976,124      </a:t>
            </a:r>
          </a:p>
          <a:p>
            <a:pPr defTabSz="1828800">
              <a:tabLst>
                <a:tab pos="463550" algn="l"/>
              </a:tabLst>
            </a:pPr>
            <a:r>
              <a:rPr lang="en-US" dirty="0"/>
              <a:t>	2017-18	$922,934</a:t>
            </a:r>
          </a:p>
          <a:p>
            <a:pPr defTabSz="1828800">
              <a:tabLst>
                <a:tab pos="463550" algn="l"/>
              </a:tabLst>
            </a:pPr>
            <a:r>
              <a:rPr lang="en-US" dirty="0"/>
              <a:t>	2018-19	$876,637</a:t>
            </a:r>
          </a:p>
          <a:p>
            <a:pPr defTabSz="1828800">
              <a:tabLst>
                <a:tab pos="463550" algn="l"/>
              </a:tabLst>
            </a:pPr>
            <a:r>
              <a:rPr lang="en-US" dirty="0"/>
              <a:t>	2019-20	$767,138</a:t>
            </a:r>
          </a:p>
          <a:p>
            <a:pPr defTabSz="1828800">
              <a:tabLst>
                <a:tab pos="463550" algn="l"/>
              </a:tabLst>
            </a:pPr>
            <a:r>
              <a:rPr lang="en-US" dirty="0"/>
              <a:t>	2020-21	$762,197   </a:t>
            </a:r>
          </a:p>
          <a:p>
            <a:pPr defTabSz="1828800">
              <a:tabLst>
                <a:tab pos="463550" algn="l"/>
              </a:tabLst>
            </a:pPr>
            <a:r>
              <a:rPr lang="en-US" b="1" dirty="0"/>
              <a:t>	</a:t>
            </a:r>
            <a:r>
              <a:rPr lang="en-US" dirty="0"/>
              <a:t>2021-22	$807,500   </a:t>
            </a:r>
          </a:p>
          <a:p>
            <a:pPr defTabSz="1828800">
              <a:tabLst>
                <a:tab pos="463550" algn="l"/>
              </a:tabLst>
            </a:pPr>
            <a:r>
              <a:rPr lang="en-US" dirty="0"/>
              <a:t>	2022-23	$1,107,047</a:t>
            </a:r>
          </a:p>
          <a:p>
            <a:pPr defTabSz="1828800">
              <a:tabLst>
                <a:tab pos="463550" algn="l"/>
              </a:tabLst>
            </a:pPr>
            <a:r>
              <a:rPr lang="en-US" b="1" dirty="0"/>
              <a:t>	2023-24	$907,500   (projected)</a:t>
            </a:r>
          </a:p>
          <a:p>
            <a:pPr defTabSz="1828800">
              <a:tabLst>
                <a:tab pos="463550" algn="l"/>
              </a:tabLst>
            </a:pPr>
            <a:r>
              <a:rPr lang="en-US" b="1" dirty="0"/>
              <a:t>	2024-25	$907,500   (projected) </a:t>
            </a:r>
            <a:r>
              <a:rPr lang="en-US" dirty="0"/>
              <a:t>	        </a:t>
            </a:r>
          </a:p>
          <a:p>
            <a:pPr defTabSz="1828800">
              <a:tabLst>
                <a:tab pos="463550" algn="l"/>
              </a:tabLst>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txBox="1">
            <a:spLocks/>
          </p:cNvSpPr>
          <p:nvPr/>
        </p:nvSpPr>
        <p:spPr>
          <a:xfrm>
            <a:off x="471488" y="1371600"/>
            <a:ext cx="5915025" cy="1797822"/>
          </a:xfrm>
          <a:prstGeom prst="rect">
            <a:avLst/>
          </a:prstGeom>
        </p:spPr>
        <p:txBody>
          <a:bodyPr vert="horz" lIns="91440" tIns="45720" rIns="91440" bIns="45720" rtlCol="0" anchor="ctr">
            <a:normAutofit fontScale="40000" lnSpcReduction="20000"/>
          </a:bodyPr>
          <a:lstStyle/>
          <a:p>
            <a:pPr algn="ctr" defTabSz="685800">
              <a:lnSpc>
                <a:spcPct val="90000"/>
              </a:lnSpc>
              <a:spcBef>
                <a:spcPct val="0"/>
              </a:spcBef>
              <a:spcAft>
                <a:spcPts val="600"/>
              </a:spcAft>
              <a:defRPr/>
            </a:pPr>
            <a:r>
              <a:rPr lang="en-US" sz="9600" b="1" dirty="0">
                <a:highlight>
                  <a:srgbClr val="FFFF00"/>
                </a:highlight>
                <a:latin typeface="+mj-lt"/>
                <a:ea typeface="+mj-ea"/>
                <a:cs typeface="+mj-cs"/>
              </a:rPr>
              <a:t>2023 </a:t>
            </a:r>
          </a:p>
          <a:p>
            <a:pPr marL="0" marR="0" lvl="0" indent="0" algn="ctr" defTabSz="685800" fontAlgn="auto">
              <a:lnSpc>
                <a:spcPct val="90000"/>
              </a:lnSpc>
              <a:spcBef>
                <a:spcPct val="0"/>
              </a:spcBef>
              <a:spcAft>
                <a:spcPts val="600"/>
              </a:spcAft>
              <a:buClrTx/>
              <a:buSzTx/>
              <a:tabLst/>
              <a:defRPr/>
            </a:pPr>
            <a:r>
              <a:rPr kumimoji="0" lang="en-US" sz="9600" b="1" i="0" u="none" strike="noStrike" cap="none" spc="0" normalizeH="0" baseline="0" noProof="0" dirty="0">
                <a:ln>
                  <a:noFill/>
                </a:ln>
                <a:effectLst/>
                <a:uLnTx/>
                <a:uFillTx/>
                <a:latin typeface="+mj-lt"/>
                <a:ea typeface="+mj-ea"/>
                <a:cs typeface="+mj-cs"/>
              </a:rPr>
              <a:t>Property</a:t>
            </a:r>
            <a:r>
              <a:rPr kumimoji="0" lang="en-US" sz="9600" b="1" i="0" u="none" strike="noStrike" cap="none" spc="0" normalizeH="0" noProof="0" dirty="0">
                <a:ln>
                  <a:noFill/>
                </a:ln>
                <a:effectLst/>
                <a:uLnTx/>
                <a:uFillTx/>
                <a:latin typeface="+mj-lt"/>
                <a:ea typeface="+mj-ea"/>
                <a:cs typeface="+mj-cs"/>
              </a:rPr>
              <a:t> Tax  Breakdown</a:t>
            </a:r>
          </a:p>
          <a:p>
            <a:pPr marL="0" marR="0" lvl="0" indent="0" algn="ctr" defTabSz="685800" fontAlgn="auto">
              <a:lnSpc>
                <a:spcPct val="90000"/>
              </a:lnSpc>
              <a:spcBef>
                <a:spcPct val="0"/>
              </a:spcBef>
              <a:spcAft>
                <a:spcPts val="600"/>
              </a:spcAft>
              <a:buClrTx/>
              <a:buSzTx/>
              <a:tabLst/>
              <a:defRPr/>
            </a:pPr>
            <a:r>
              <a:rPr lang="en-US" sz="9600" b="1" dirty="0">
                <a:latin typeface="+mj-lt"/>
                <a:ea typeface="+mj-ea"/>
                <a:cs typeface="+mj-cs"/>
              </a:rPr>
              <a:t>For Sidney Taxpayers</a:t>
            </a:r>
          </a:p>
          <a:p>
            <a:pPr marL="0" marR="0" lvl="0" indent="0" algn="ctr" defTabSz="685800" fontAlgn="auto">
              <a:lnSpc>
                <a:spcPct val="90000"/>
              </a:lnSpc>
              <a:spcBef>
                <a:spcPct val="0"/>
              </a:spcBef>
              <a:spcAft>
                <a:spcPts val="600"/>
              </a:spcAft>
              <a:buClrTx/>
              <a:buSzTx/>
              <a:tabLst/>
              <a:defRPr/>
            </a:pPr>
            <a:endParaRPr lang="en-US" sz="4300" b="1" dirty="0">
              <a:latin typeface="+mj-lt"/>
              <a:ea typeface="+mj-ea"/>
              <a:cs typeface="+mj-cs"/>
            </a:endParaRPr>
          </a:p>
          <a:p>
            <a:pPr marL="0" marR="0" lvl="0" indent="0" algn="ctr" defTabSz="685800" fontAlgn="auto">
              <a:lnSpc>
                <a:spcPct val="90000"/>
              </a:lnSpc>
              <a:spcBef>
                <a:spcPct val="0"/>
              </a:spcBef>
              <a:spcAft>
                <a:spcPts val="600"/>
              </a:spcAft>
              <a:buClrTx/>
              <a:buSzTx/>
              <a:tabLst/>
              <a:defRPr/>
            </a:pPr>
            <a:endParaRPr lang="en-US" sz="4300" b="1" dirty="0">
              <a:latin typeface="+mj-lt"/>
              <a:ea typeface="+mj-ea"/>
              <a:cs typeface="+mj-cs"/>
            </a:endParaRPr>
          </a:p>
          <a:p>
            <a:pPr marL="0" marR="0" lvl="0" indent="0" algn="ctr" defTabSz="685800" fontAlgn="auto">
              <a:lnSpc>
                <a:spcPct val="90000"/>
              </a:lnSpc>
              <a:spcBef>
                <a:spcPct val="0"/>
              </a:spcBef>
              <a:spcAft>
                <a:spcPts val="600"/>
              </a:spcAft>
              <a:buClrTx/>
              <a:buSzTx/>
              <a:tabLst/>
              <a:defRPr/>
            </a:pPr>
            <a:endParaRPr kumimoji="0" lang="en-US" sz="4300" b="1" i="0" u="none" strike="noStrike" cap="none" spc="0" normalizeH="0" noProof="0" dirty="0">
              <a:ln>
                <a:noFill/>
              </a:ln>
              <a:effectLst/>
              <a:uLnTx/>
              <a:uFillTx/>
              <a:latin typeface="+mj-lt"/>
              <a:ea typeface="+mj-ea"/>
              <a:cs typeface="+mj-cs"/>
            </a:endParaRPr>
          </a:p>
          <a:p>
            <a:pPr marL="0" marR="0" lvl="0" indent="0" algn="ctr" defTabSz="685800" fontAlgn="auto">
              <a:lnSpc>
                <a:spcPct val="90000"/>
              </a:lnSpc>
              <a:spcBef>
                <a:spcPct val="0"/>
              </a:spcBef>
              <a:spcAft>
                <a:spcPts val="600"/>
              </a:spcAft>
              <a:buClrTx/>
              <a:buSzTx/>
              <a:tabLst/>
              <a:defRPr/>
            </a:pPr>
            <a:endParaRPr kumimoji="0" lang="en-US" sz="4300" b="1" i="0" u="none" strike="noStrike" cap="none" spc="0" normalizeH="0" noProof="0" dirty="0">
              <a:ln>
                <a:noFill/>
              </a:ln>
              <a:effectLst/>
              <a:uLnTx/>
              <a:uFillTx/>
              <a:latin typeface="+mj-lt"/>
              <a:ea typeface="+mj-ea"/>
              <a:cs typeface="+mj-cs"/>
            </a:endParaRPr>
          </a:p>
        </p:txBody>
      </p:sp>
      <p:graphicFrame>
        <p:nvGraphicFramePr>
          <p:cNvPr id="6" name="Table 5">
            <a:extLst>
              <a:ext uri="{FF2B5EF4-FFF2-40B4-BE49-F238E27FC236}">
                <a16:creationId xmlns:a16="http://schemas.microsoft.com/office/drawing/2014/main" id="{81F098EE-990F-4DFE-A310-89525DD31B1B}"/>
              </a:ext>
            </a:extLst>
          </p:cNvPr>
          <p:cNvGraphicFramePr>
            <a:graphicFrameLocks noGrp="1"/>
          </p:cNvGraphicFramePr>
          <p:nvPr>
            <p:extLst>
              <p:ext uri="{D42A27DB-BD31-4B8C-83A1-F6EECF244321}">
                <p14:modId xmlns:p14="http://schemas.microsoft.com/office/powerpoint/2010/main" val="4115954076"/>
              </p:ext>
            </p:extLst>
          </p:nvPr>
        </p:nvGraphicFramePr>
        <p:xfrm>
          <a:off x="1389343" y="2743201"/>
          <a:ext cx="4073958" cy="5486393"/>
        </p:xfrm>
        <a:graphic>
          <a:graphicData uri="http://schemas.openxmlformats.org/drawingml/2006/table">
            <a:tbl>
              <a:tblPr firstRow="1" bandRow="1">
                <a:tableStyleId>{5C22544A-7EE6-4342-B048-85BDC9FD1C3A}</a:tableStyleId>
              </a:tblPr>
              <a:tblGrid>
                <a:gridCol w="1694639">
                  <a:extLst>
                    <a:ext uri="{9D8B030D-6E8A-4147-A177-3AD203B41FA5}">
                      <a16:colId xmlns:a16="http://schemas.microsoft.com/office/drawing/2014/main" val="1078382445"/>
                    </a:ext>
                  </a:extLst>
                </a:gridCol>
                <a:gridCol w="787034">
                  <a:extLst>
                    <a:ext uri="{9D8B030D-6E8A-4147-A177-3AD203B41FA5}">
                      <a16:colId xmlns:a16="http://schemas.microsoft.com/office/drawing/2014/main" val="676251565"/>
                    </a:ext>
                  </a:extLst>
                </a:gridCol>
                <a:gridCol w="919531">
                  <a:extLst>
                    <a:ext uri="{9D8B030D-6E8A-4147-A177-3AD203B41FA5}">
                      <a16:colId xmlns:a16="http://schemas.microsoft.com/office/drawing/2014/main" val="3674183926"/>
                    </a:ext>
                  </a:extLst>
                </a:gridCol>
                <a:gridCol w="672754">
                  <a:extLst>
                    <a:ext uri="{9D8B030D-6E8A-4147-A177-3AD203B41FA5}">
                      <a16:colId xmlns:a16="http://schemas.microsoft.com/office/drawing/2014/main" val="1722905347"/>
                    </a:ext>
                  </a:extLst>
                </a:gridCol>
              </a:tblGrid>
              <a:tr h="339944">
                <a:tc>
                  <a:txBody>
                    <a:bodyPr/>
                    <a:lstStyle/>
                    <a:p>
                      <a:pPr algn="l" fontAlgn="b"/>
                      <a:r>
                        <a:rPr lang="en-US" sz="1800" b="0" i="0" u="none" strike="noStrike">
                          <a:solidFill>
                            <a:srgbClr val="000000"/>
                          </a:solidFill>
                          <a:effectLst/>
                          <a:latin typeface="Arial" panose="020B0604020202020204" pitchFamily="34" charset="0"/>
                        </a:rPr>
                        <a:t> </a:t>
                      </a:r>
                    </a:p>
                  </a:txBody>
                  <a:tcPr marL="9525" marR="9525" marT="9525" marB="0" anchor="b"/>
                </a:tc>
                <a:tc>
                  <a:txBody>
                    <a:bodyPr/>
                    <a:lstStyle/>
                    <a:p>
                      <a:pPr algn="r" rtl="0" fontAlgn="b"/>
                      <a:r>
                        <a:rPr lang="en-US" sz="1200" b="1" i="0" u="none" strike="noStrike">
                          <a:solidFill>
                            <a:srgbClr val="000000"/>
                          </a:solidFill>
                          <a:effectLst/>
                          <a:latin typeface="Calibri" panose="020F0502020204030204" pitchFamily="34" charset="0"/>
                        </a:rPr>
                        <a:t>LEVY</a:t>
                      </a:r>
                    </a:p>
                  </a:txBody>
                  <a:tcPr marL="9525" marR="9525" marT="9525" marB="0" anchor="b"/>
                </a:tc>
                <a:tc>
                  <a:txBody>
                    <a:bodyPr/>
                    <a:lstStyle/>
                    <a:p>
                      <a:pPr algn="r" rtl="0" fontAlgn="b"/>
                      <a:r>
                        <a:rPr lang="en-US" sz="1200" b="1" i="0" u="none" strike="noStrike">
                          <a:solidFill>
                            <a:srgbClr val="000000"/>
                          </a:solidFill>
                          <a:effectLst/>
                          <a:latin typeface="Calibri" panose="020F0502020204030204" pitchFamily="34" charset="0"/>
                        </a:rPr>
                        <a:t>DOLLARS</a:t>
                      </a:r>
                    </a:p>
                  </a:txBody>
                  <a:tcPr marL="9525" marR="9525" marT="9525" marB="0" anchor="b"/>
                </a:tc>
                <a:tc>
                  <a:txBody>
                    <a:bodyPr/>
                    <a:lstStyle/>
                    <a:p>
                      <a:pPr algn="r" rtl="0" fontAlgn="b"/>
                      <a:r>
                        <a:rPr lang="en-US" sz="1200" b="1" i="0" u="none" strike="noStrike">
                          <a:solidFill>
                            <a:srgbClr val="000000"/>
                          </a:solidFill>
                          <a:effectLst/>
                          <a:latin typeface="Calibri" panose="020F0502020204030204" pitchFamily="34" charset="0"/>
                        </a:rPr>
                        <a:t>%</a:t>
                      </a:r>
                    </a:p>
                  </a:txBody>
                  <a:tcPr marL="9525" marR="9525" marT="9525" marB="0" anchor="b"/>
                </a:tc>
                <a:extLst>
                  <a:ext uri="{0D108BD9-81ED-4DB2-BD59-A6C34878D82A}">
                    <a16:rowId xmlns:a16="http://schemas.microsoft.com/office/drawing/2014/main" val="3995216819"/>
                  </a:ext>
                </a:extLst>
              </a:tr>
              <a:tr h="436955">
                <a:tc>
                  <a:txBody>
                    <a:bodyPr/>
                    <a:lstStyle/>
                    <a:p>
                      <a:pPr algn="l" rtl="0" fontAlgn="b"/>
                      <a:r>
                        <a:rPr lang="en-US" sz="1200" b="0" i="0" u="none" strike="noStrike">
                          <a:solidFill>
                            <a:srgbClr val="000000"/>
                          </a:solidFill>
                          <a:effectLst/>
                          <a:latin typeface="Calibri" panose="020F0502020204030204" pitchFamily="34" charset="0"/>
                        </a:rPr>
                        <a:t>Sidney Public Schools</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1.050000</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5,159,708</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44%</a:t>
                      </a:r>
                    </a:p>
                  </a:txBody>
                  <a:tcPr marL="9525" marR="9525" marT="9525" marB="0" anchor="b"/>
                </a:tc>
                <a:extLst>
                  <a:ext uri="{0D108BD9-81ED-4DB2-BD59-A6C34878D82A}">
                    <a16:rowId xmlns:a16="http://schemas.microsoft.com/office/drawing/2014/main" val="2952871482"/>
                  </a:ext>
                </a:extLst>
              </a:tr>
              <a:tr h="436955">
                <a:tc>
                  <a:txBody>
                    <a:bodyPr/>
                    <a:lstStyle/>
                    <a:p>
                      <a:pPr algn="l" rtl="0" fontAlgn="b"/>
                      <a:r>
                        <a:rPr lang="en-US" sz="1200" b="0" i="0" u="none" strike="noStrike">
                          <a:solidFill>
                            <a:srgbClr val="000000"/>
                          </a:solidFill>
                          <a:effectLst/>
                          <a:latin typeface="Calibri" panose="020F0502020204030204" pitchFamily="34" charset="0"/>
                        </a:rPr>
                        <a:t>School Bond</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0.135212</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664,433</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6%</a:t>
                      </a:r>
                    </a:p>
                  </a:txBody>
                  <a:tcPr marL="9525" marR="9525" marT="9525" marB="0" anchor="b"/>
                </a:tc>
                <a:extLst>
                  <a:ext uri="{0D108BD9-81ED-4DB2-BD59-A6C34878D82A}">
                    <a16:rowId xmlns:a16="http://schemas.microsoft.com/office/drawing/2014/main" val="3863384393"/>
                  </a:ext>
                </a:extLst>
              </a:tr>
              <a:tr h="436955">
                <a:tc>
                  <a:txBody>
                    <a:bodyPr/>
                    <a:lstStyle/>
                    <a:p>
                      <a:pPr algn="l" rtl="0" fontAlgn="b"/>
                      <a:r>
                        <a:rPr lang="en-US" sz="1200" b="0" i="0" u="none" strike="noStrike">
                          <a:solidFill>
                            <a:srgbClr val="000000"/>
                          </a:solidFill>
                          <a:effectLst/>
                          <a:latin typeface="Calibri" panose="020F0502020204030204" pitchFamily="34" charset="0"/>
                        </a:rPr>
                        <a:t>School Capital</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0.030995</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152,310</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1%</a:t>
                      </a:r>
                    </a:p>
                  </a:txBody>
                  <a:tcPr marL="9525" marR="9525" marT="9525" marB="0" anchor="b"/>
                </a:tc>
                <a:extLst>
                  <a:ext uri="{0D108BD9-81ED-4DB2-BD59-A6C34878D82A}">
                    <a16:rowId xmlns:a16="http://schemas.microsoft.com/office/drawing/2014/main" val="4090727047"/>
                  </a:ext>
                </a:extLst>
              </a:tr>
              <a:tr h="436955">
                <a:tc>
                  <a:txBody>
                    <a:bodyPr/>
                    <a:lstStyle/>
                    <a:p>
                      <a:pPr algn="l" rtl="0" fontAlgn="b"/>
                      <a:r>
                        <a:rPr lang="en-US" sz="1200" b="0" i="0" u="none" strike="noStrike">
                          <a:solidFill>
                            <a:srgbClr val="000000"/>
                          </a:solidFill>
                          <a:effectLst/>
                          <a:latin typeface="Calibri" panose="020F0502020204030204" pitchFamily="34" charset="0"/>
                        </a:rPr>
                        <a:t>WNCC</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0.098914</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486,064</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4%</a:t>
                      </a:r>
                    </a:p>
                  </a:txBody>
                  <a:tcPr marL="9525" marR="9525" marT="9525" marB="0" anchor="b"/>
                </a:tc>
                <a:extLst>
                  <a:ext uri="{0D108BD9-81ED-4DB2-BD59-A6C34878D82A}">
                    <a16:rowId xmlns:a16="http://schemas.microsoft.com/office/drawing/2014/main" val="2977260045"/>
                  </a:ext>
                </a:extLst>
              </a:tr>
              <a:tr h="436955">
                <a:tc>
                  <a:txBody>
                    <a:bodyPr/>
                    <a:lstStyle/>
                    <a:p>
                      <a:pPr algn="l" rtl="0" fontAlgn="b"/>
                      <a:r>
                        <a:rPr lang="en-US" sz="1200" b="0" i="0" u="none" strike="noStrike">
                          <a:solidFill>
                            <a:srgbClr val="000000"/>
                          </a:solidFill>
                          <a:effectLst/>
                          <a:latin typeface="Calibri" panose="020F0502020204030204" pitchFamily="34" charset="0"/>
                        </a:rPr>
                        <a:t>ESU</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0.015094</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74,172</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1%</a:t>
                      </a:r>
                    </a:p>
                  </a:txBody>
                  <a:tcPr marL="9525" marR="9525" marT="9525" marB="0" anchor="b"/>
                </a:tc>
                <a:extLst>
                  <a:ext uri="{0D108BD9-81ED-4DB2-BD59-A6C34878D82A}">
                    <a16:rowId xmlns:a16="http://schemas.microsoft.com/office/drawing/2014/main" val="989234473"/>
                  </a:ext>
                </a:extLst>
              </a:tr>
              <a:tr h="436955">
                <a:tc>
                  <a:txBody>
                    <a:bodyPr/>
                    <a:lstStyle/>
                    <a:p>
                      <a:pPr algn="l" rtl="0" fontAlgn="b"/>
                      <a:r>
                        <a:rPr lang="en-US" sz="1200" b="0" i="0" u="none" strike="noStrike">
                          <a:solidFill>
                            <a:srgbClr val="000000"/>
                          </a:solidFill>
                          <a:effectLst/>
                          <a:latin typeface="Calibri" panose="020F0502020204030204" pitchFamily="34" charset="0"/>
                        </a:rPr>
                        <a:t>Cheyenne County</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0.407500</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2,002,458</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17%</a:t>
                      </a:r>
                    </a:p>
                  </a:txBody>
                  <a:tcPr marL="9525" marR="9525" marT="9525" marB="0" anchor="b"/>
                </a:tc>
                <a:extLst>
                  <a:ext uri="{0D108BD9-81ED-4DB2-BD59-A6C34878D82A}">
                    <a16:rowId xmlns:a16="http://schemas.microsoft.com/office/drawing/2014/main" val="1506462137"/>
                  </a:ext>
                </a:extLst>
              </a:tr>
              <a:tr h="436955">
                <a:tc>
                  <a:txBody>
                    <a:bodyPr/>
                    <a:lstStyle/>
                    <a:p>
                      <a:pPr algn="l" rtl="0" fontAlgn="b"/>
                      <a:r>
                        <a:rPr lang="en-US" sz="1200" b="0" i="0" u="none" strike="noStrike">
                          <a:solidFill>
                            <a:srgbClr val="000000"/>
                          </a:solidFill>
                          <a:effectLst/>
                          <a:latin typeface="Calibri" panose="020F0502020204030204" pitchFamily="34" charset="0"/>
                        </a:rPr>
                        <a:t>City of Sidney</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0.544621</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2,676,272</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23%</a:t>
                      </a:r>
                    </a:p>
                  </a:txBody>
                  <a:tcPr marL="9525" marR="9525" marT="9525" marB="0" anchor="b"/>
                </a:tc>
                <a:extLst>
                  <a:ext uri="{0D108BD9-81ED-4DB2-BD59-A6C34878D82A}">
                    <a16:rowId xmlns:a16="http://schemas.microsoft.com/office/drawing/2014/main" val="930604991"/>
                  </a:ext>
                </a:extLst>
              </a:tr>
              <a:tr h="436955">
                <a:tc>
                  <a:txBody>
                    <a:bodyPr/>
                    <a:lstStyle/>
                    <a:p>
                      <a:pPr algn="l" rtl="0" fontAlgn="b"/>
                      <a:r>
                        <a:rPr lang="en-US" sz="1200" b="0" i="0" u="none" strike="noStrike">
                          <a:solidFill>
                            <a:srgbClr val="000000"/>
                          </a:solidFill>
                          <a:effectLst/>
                          <a:latin typeface="Calibri" panose="020F0502020204030204" pitchFamily="34" charset="0"/>
                        </a:rPr>
                        <a:t>SPNRD</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0.047342</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232,639</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2%</a:t>
                      </a:r>
                    </a:p>
                  </a:txBody>
                  <a:tcPr marL="9525" marR="9525" marT="9525" marB="0" anchor="b"/>
                </a:tc>
                <a:extLst>
                  <a:ext uri="{0D108BD9-81ED-4DB2-BD59-A6C34878D82A}">
                    <a16:rowId xmlns:a16="http://schemas.microsoft.com/office/drawing/2014/main" val="2040115630"/>
                  </a:ext>
                </a:extLst>
              </a:tr>
              <a:tr h="436955">
                <a:tc>
                  <a:txBody>
                    <a:bodyPr/>
                    <a:lstStyle/>
                    <a:p>
                      <a:pPr algn="l" rtl="0" fontAlgn="b"/>
                      <a:r>
                        <a:rPr lang="en-US" sz="1200" b="0" i="0" u="none" strike="noStrike">
                          <a:solidFill>
                            <a:srgbClr val="000000"/>
                          </a:solidFill>
                          <a:effectLst/>
                          <a:latin typeface="Calibri" panose="020F0502020204030204" pitchFamily="34" charset="0"/>
                        </a:rPr>
                        <a:t>Airport</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0.041179</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202,354</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2%</a:t>
                      </a:r>
                    </a:p>
                  </a:txBody>
                  <a:tcPr marL="9525" marR="9525" marT="9525" marB="0" anchor="b"/>
                </a:tc>
                <a:extLst>
                  <a:ext uri="{0D108BD9-81ED-4DB2-BD59-A6C34878D82A}">
                    <a16:rowId xmlns:a16="http://schemas.microsoft.com/office/drawing/2014/main" val="239812705"/>
                  </a:ext>
                </a:extLst>
              </a:tr>
              <a:tr h="436955">
                <a:tc>
                  <a:txBody>
                    <a:bodyPr/>
                    <a:lstStyle/>
                    <a:p>
                      <a:pPr algn="l" rtl="0" fontAlgn="b"/>
                      <a:r>
                        <a:rPr lang="en-US" sz="1200" b="0" i="0" u="none" strike="noStrike">
                          <a:solidFill>
                            <a:srgbClr val="000000"/>
                          </a:solidFill>
                          <a:effectLst/>
                          <a:latin typeface="Calibri" panose="020F0502020204030204" pitchFamily="34" charset="0"/>
                        </a:rPr>
                        <a:t>Historical</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0.001756</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8,629</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0%</a:t>
                      </a:r>
                    </a:p>
                  </a:txBody>
                  <a:tcPr marL="9525" marR="9525" marT="9525" marB="0" anchor="b"/>
                </a:tc>
                <a:extLst>
                  <a:ext uri="{0D108BD9-81ED-4DB2-BD59-A6C34878D82A}">
                    <a16:rowId xmlns:a16="http://schemas.microsoft.com/office/drawing/2014/main" val="1471509819"/>
                  </a:ext>
                </a:extLst>
              </a:tr>
              <a:tr h="339944">
                <a:tc>
                  <a:txBody>
                    <a:bodyPr/>
                    <a:lstStyle/>
                    <a:p>
                      <a:pPr algn="l" fontAlgn="b"/>
                      <a:r>
                        <a:rPr lang="en-US" sz="1800" b="0" i="0" u="none" strike="noStrike">
                          <a:solidFill>
                            <a:srgbClr val="000000"/>
                          </a:solidFill>
                          <a:effectLst/>
                          <a:latin typeface="Arial" panose="020B0604020202020204" pitchFamily="34" charset="0"/>
                        </a:rPr>
                        <a:t> </a:t>
                      </a:r>
                    </a:p>
                  </a:txBody>
                  <a:tcPr marL="9525" marR="9525" marT="9525" marB="0" anchor="b"/>
                </a:tc>
                <a:tc>
                  <a:txBody>
                    <a:bodyPr/>
                    <a:lstStyle/>
                    <a:p>
                      <a:pPr algn="l" fontAlgn="b"/>
                      <a:r>
                        <a:rPr lang="en-US" sz="1800" b="0" i="0" u="none" strike="noStrike">
                          <a:solidFill>
                            <a:srgbClr val="000000"/>
                          </a:solidFill>
                          <a:effectLst/>
                          <a:latin typeface="Arial" panose="020B0604020202020204" pitchFamily="34" charset="0"/>
                        </a:rPr>
                        <a:t> </a:t>
                      </a:r>
                    </a:p>
                  </a:txBody>
                  <a:tcPr marL="9525" marR="9525" marT="9525" marB="0" anchor="b"/>
                </a:tc>
                <a:tc>
                  <a:txBody>
                    <a:bodyPr/>
                    <a:lstStyle/>
                    <a:p>
                      <a:pPr algn="l" fontAlgn="b"/>
                      <a:r>
                        <a:rPr lang="en-US" sz="1800" b="0" i="0" u="none" strike="noStrike">
                          <a:solidFill>
                            <a:srgbClr val="000000"/>
                          </a:solidFill>
                          <a:effectLst/>
                          <a:latin typeface="Arial" panose="020B0604020202020204" pitchFamily="34" charset="0"/>
                        </a:rPr>
                        <a:t> </a:t>
                      </a:r>
                    </a:p>
                  </a:txBody>
                  <a:tcPr marL="9525" marR="9525" marT="9525" marB="0" anchor="b"/>
                </a:tc>
                <a:tc>
                  <a:txBody>
                    <a:bodyPr/>
                    <a:lstStyle/>
                    <a:p>
                      <a:pPr algn="l" fontAlgn="b"/>
                      <a:r>
                        <a:rPr lang="en-US" sz="1800" b="0" i="0" u="none" strike="noStrike">
                          <a:solidFill>
                            <a:srgbClr val="000000"/>
                          </a:solidFill>
                          <a:effectLst/>
                          <a:latin typeface="Arial" panose="020B0604020202020204" pitchFamily="34" charset="0"/>
                        </a:rPr>
                        <a:t> </a:t>
                      </a:r>
                    </a:p>
                  </a:txBody>
                  <a:tcPr marL="9525" marR="9525" marT="9525" marB="0" anchor="b"/>
                </a:tc>
                <a:extLst>
                  <a:ext uri="{0D108BD9-81ED-4DB2-BD59-A6C34878D82A}">
                    <a16:rowId xmlns:a16="http://schemas.microsoft.com/office/drawing/2014/main" val="4173635354"/>
                  </a:ext>
                </a:extLst>
              </a:tr>
              <a:tr h="436955">
                <a:tc>
                  <a:txBody>
                    <a:bodyPr/>
                    <a:lstStyle/>
                    <a:p>
                      <a:pPr algn="l" fontAlgn="b"/>
                      <a:r>
                        <a:rPr lang="en-US" sz="1800" b="0" i="0" u="none" strike="noStrike">
                          <a:solidFill>
                            <a:srgbClr val="000000"/>
                          </a:solidFill>
                          <a:effectLst/>
                          <a:latin typeface="Arial" panose="020B0604020202020204" pitchFamily="34" charset="0"/>
                        </a:rPr>
                        <a:t> </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2.372613</a:t>
                      </a:r>
                    </a:p>
                  </a:txBody>
                  <a:tcPr marL="9525" marR="9525" marT="9525" marB="0" anchor="b"/>
                </a:tc>
                <a:tc>
                  <a:txBody>
                    <a:bodyPr/>
                    <a:lstStyle/>
                    <a:p>
                      <a:pPr algn="r" rtl="0" fontAlgn="b"/>
                      <a:r>
                        <a:rPr lang="en-US" sz="1200" b="0" i="0" u="none" strike="noStrike">
                          <a:solidFill>
                            <a:srgbClr val="000000"/>
                          </a:solidFill>
                          <a:effectLst/>
                          <a:latin typeface="Calibri" panose="020F0502020204030204" pitchFamily="34" charset="0"/>
                        </a:rPr>
                        <a:t>11,659,039</a:t>
                      </a:r>
                    </a:p>
                  </a:txBody>
                  <a:tcPr marL="9525" marR="9525" marT="9525" marB="0" anchor="b"/>
                </a:tc>
                <a:tc>
                  <a:txBody>
                    <a:bodyPr/>
                    <a:lstStyle/>
                    <a:p>
                      <a:pPr algn="r" rtl="0" fontAlgn="b"/>
                      <a:r>
                        <a:rPr lang="en-US" sz="1200" b="0" i="0" u="none" strike="noStrike" dirty="0">
                          <a:solidFill>
                            <a:srgbClr val="000000"/>
                          </a:solidFill>
                          <a:effectLst/>
                          <a:latin typeface="Calibri" panose="020F0502020204030204" pitchFamily="34" charset="0"/>
                        </a:rPr>
                        <a:t>100%</a:t>
                      </a:r>
                    </a:p>
                  </a:txBody>
                  <a:tcPr marL="9525" marR="9525" marT="9525" marB="0" anchor="b"/>
                </a:tc>
                <a:extLst>
                  <a:ext uri="{0D108BD9-81ED-4DB2-BD59-A6C34878D82A}">
                    <a16:rowId xmlns:a16="http://schemas.microsoft.com/office/drawing/2014/main" val="2628390555"/>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705922"/>
            <a:ext cx="6172200" cy="1229379"/>
          </a:xfrm>
        </p:spPr>
        <p:txBody>
          <a:bodyPr>
            <a:noAutofit/>
          </a:bodyPr>
          <a:lstStyle/>
          <a:p>
            <a:r>
              <a:rPr lang="en-US" sz="2200" dirty="0"/>
              <a:t>If your home is valued at $100,000 in Sidney,</a:t>
            </a:r>
            <a:br>
              <a:rPr lang="en-US" sz="2200" dirty="0"/>
            </a:br>
            <a:r>
              <a:rPr lang="en-US" sz="2200" dirty="0"/>
              <a:t>in 2023 you would pay:</a:t>
            </a:r>
            <a:br>
              <a:rPr lang="en-US" sz="2200" dirty="0"/>
            </a:br>
            <a:r>
              <a:rPr lang="en-US" sz="2200" dirty="0"/>
              <a:t>$2,373  TOTAL in Property Taxes</a:t>
            </a:r>
            <a:br>
              <a:rPr lang="en-US" sz="2400" dirty="0"/>
            </a:br>
            <a:endParaRPr lang="en-US" sz="2400" dirty="0"/>
          </a:p>
        </p:txBody>
      </p:sp>
      <p:sp>
        <p:nvSpPr>
          <p:cNvPr id="8" name="TextBox 7"/>
          <p:cNvSpPr txBox="1"/>
          <p:nvPr/>
        </p:nvSpPr>
        <p:spPr>
          <a:xfrm>
            <a:off x="2057400" y="1787342"/>
            <a:ext cx="4191000" cy="2954655"/>
          </a:xfrm>
          <a:prstGeom prst="rect">
            <a:avLst/>
          </a:prstGeom>
          <a:noFill/>
        </p:spPr>
        <p:txBody>
          <a:bodyPr wrap="square" rtlCol="0">
            <a:spAutoFit/>
          </a:bodyPr>
          <a:lstStyle/>
          <a:p>
            <a:pPr>
              <a:tabLst>
                <a:tab pos="628650" algn="l"/>
              </a:tabLst>
            </a:pPr>
            <a:r>
              <a:rPr lang="en-US" sz="1400" dirty="0"/>
              <a:t>$ 1050 	-- Sidney Public Schools</a:t>
            </a:r>
          </a:p>
          <a:p>
            <a:pPr>
              <a:tabLst>
                <a:tab pos="628650" algn="l"/>
              </a:tabLst>
            </a:pPr>
            <a:r>
              <a:rPr lang="en-US" sz="1400" dirty="0"/>
              <a:t>      136	-- High School Bond</a:t>
            </a:r>
          </a:p>
          <a:p>
            <a:pPr>
              <a:tabLst>
                <a:tab pos="628650" algn="l"/>
              </a:tabLst>
            </a:pPr>
            <a:r>
              <a:rPr lang="en-US" sz="1400" dirty="0"/>
              <a:t>        31   -- School Capital</a:t>
            </a:r>
          </a:p>
          <a:p>
            <a:pPr>
              <a:tabLst>
                <a:tab pos="628650" algn="l"/>
              </a:tabLst>
            </a:pPr>
            <a:r>
              <a:rPr lang="en-US" sz="1400" dirty="0"/>
              <a:t>       99	-- Western Nebraska Community College</a:t>
            </a:r>
          </a:p>
          <a:p>
            <a:pPr>
              <a:tabLst>
                <a:tab pos="628650" algn="l"/>
              </a:tabLst>
            </a:pPr>
            <a:r>
              <a:rPr lang="en-US" sz="1400" dirty="0"/>
              <a:t>        15	-- Educational Service Unit</a:t>
            </a:r>
          </a:p>
          <a:p>
            <a:pPr>
              <a:tabLst>
                <a:tab pos="628650" algn="l"/>
              </a:tabLst>
            </a:pPr>
            <a:r>
              <a:rPr lang="en-US" sz="1400" dirty="0"/>
              <a:t>    </a:t>
            </a:r>
          </a:p>
          <a:p>
            <a:pPr>
              <a:tabLst>
                <a:tab pos="628650" algn="l"/>
              </a:tabLst>
            </a:pPr>
            <a:r>
              <a:rPr lang="en-US" sz="1400" dirty="0"/>
              <a:t>     408	-- Cheyenne County</a:t>
            </a:r>
          </a:p>
          <a:p>
            <a:pPr>
              <a:tabLst>
                <a:tab pos="628650" algn="l"/>
              </a:tabLst>
            </a:pPr>
            <a:r>
              <a:rPr lang="en-US" sz="1400" dirty="0"/>
              <a:t>     545	-- City of Sidney</a:t>
            </a:r>
          </a:p>
          <a:p>
            <a:pPr>
              <a:tabLst>
                <a:tab pos="628650" algn="l"/>
              </a:tabLst>
            </a:pPr>
            <a:r>
              <a:rPr lang="en-US" sz="1400" dirty="0"/>
              <a:t>       48	-- South Platte NRD</a:t>
            </a:r>
          </a:p>
          <a:p>
            <a:pPr>
              <a:tabLst>
                <a:tab pos="628650" algn="l"/>
              </a:tabLst>
            </a:pPr>
            <a:r>
              <a:rPr lang="en-US" sz="1400" dirty="0"/>
              <a:t>       42	-- Airport</a:t>
            </a:r>
          </a:p>
          <a:p>
            <a:pPr>
              <a:tabLst>
                <a:tab pos="628650" algn="l"/>
              </a:tabLst>
            </a:pPr>
            <a:r>
              <a:rPr lang="en-US" sz="1400" dirty="0"/>
              <a:t>         2  	-- Historical Society</a:t>
            </a:r>
          </a:p>
          <a:p>
            <a:endParaRPr lang="en-US" sz="1400" dirty="0"/>
          </a:p>
          <a:p>
            <a:endParaRPr lang="en-US" dirty="0"/>
          </a:p>
        </p:txBody>
      </p:sp>
      <p:sp>
        <p:nvSpPr>
          <p:cNvPr id="9" name="TextBox 8"/>
          <p:cNvSpPr txBox="1"/>
          <p:nvPr/>
        </p:nvSpPr>
        <p:spPr>
          <a:xfrm>
            <a:off x="802888" y="1992239"/>
            <a:ext cx="1066800" cy="738664"/>
          </a:xfrm>
          <a:prstGeom prst="rect">
            <a:avLst/>
          </a:prstGeom>
          <a:noFill/>
        </p:spPr>
        <p:txBody>
          <a:bodyPr wrap="square" rtlCol="0">
            <a:spAutoFit/>
          </a:bodyPr>
          <a:lstStyle/>
          <a:p>
            <a:pPr algn="ctr"/>
            <a:r>
              <a:rPr lang="en-US" sz="1400" b="1" dirty="0"/>
              <a:t>TOTAL</a:t>
            </a:r>
          </a:p>
          <a:p>
            <a:pPr algn="ctr"/>
            <a:r>
              <a:rPr lang="en-US" sz="1400" b="1" dirty="0"/>
              <a:t>EDUCATION</a:t>
            </a:r>
          </a:p>
          <a:p>
            <a:pPr algn="ctr"/>
            <a:r>
              <a:rPr lang="en-US" sz="1400" b="1" dirty="0"/>
              <a:t>$1,331</a:t>
            </a:r>
          </a:p>
        </p:txBody>
      </p:sp>
      <p:sp>
        <p:nvSpPr>
          <p:cNvPr id="7" name="TextBox 6"/>
          <p:cNvSpPr txBox="1"/>
          <p:nvPr/>
        </p:nvSpPr>
        <p:spPr>
          <a:xfrm>
            <a:off x="1143000" y="4393535"/>
            <a:ext cx="4876800" cy="646331"/>
          </a:xfrm>
          <a:prstGeom prst="rect">
            <a:avLst/>
          </a:prstGeom>
          <a:noFill/>
        </p:spPr>
        <p:txBody>
          <a:bodyPr wrap="square" rtlCol="0">
            <a:spAutoFit/>
          </a:bodyPr>
          <a:lstStyle/>
          <a:p>
            <a:r>
              <a:rPr lang="en-US" b="1" dirty="0">
                <a:solidFill>
                  <a:srgbClr val="FF0000"/>
                </a:solidFill>
                <a:effectLst>
                  <a:outerShdw blurRad="38100" dist="38100" dir="2700000" algn="tl">
                    <a:srgbClr val="000000">
                      <a:alpha val="43137"/>
                    </a:srgbClr>
                  </a:outerShdw>
                </a:effectLst>
              </a:rPr>
              <a:t>$545 </a:t>
            </a:r>
            <a:r>
              <a:rPr lang="en-US" b="1" dirty="0"/>
              <a:t>of the </a:t>
            </a:r>
            <a:r>
              <a:rPr lang="en-US" b="1" dirty="0">
                <a:solidFill>
                  <a:srgbClr val="FF0000"/>
                </a:solidFill>
                <a:effectLst>
                  <a:outerShdw blurRad="38100" dist="38100" dir="2700000" algn="tl">
                    <a:srgbClr val="000000">
                      <a:alpha val="43137"/>
                    </a:srgbClr>
                  </a:outerShdw>
                </a:effectLst>
              </a:rPr>
              <a:t>$2,372 </a:t>
            </a:r>
            <a:r>
              <a:rPr lang="en-US" b="1" dirty="0"/>
              <a:t>property taxes (based on</a:t>
            </a:r>
          </a:p>
          <a:p>
            <a:r>
              <a:rPr lang="en-US" b="1" dirty="0"/>
              <a:t>a $100,000 home) goes to the City of Sidney.</a:t>
            </a:r>
            <a:endParaRPr lang="en-US" dirty="0"/>
          </a:p>
        </p:txBody>
      </p:sp>
      <p:sp>
        <p:nvSpPr>
          <p:cNvPr id="2" name="TextBox 1">
            <a:extLst>
              <a:ext uri="{FF2B5EF4-FFF2-40B4-BE49-F238E27FC236}">
                <a16:creationId xmlns:a16="http://schemas.microsoft.com/office/drawing/2014/main" id="{5339056F-27B3-4D11-A851-0C71FFF9EFB9}"/>
              </a:ext>
            </a:extLst>
          </p:cNvPr>
          <p:cNvSpPr txBox="1"/>
          <p:nvPr/>
        </p:nvSpPr>
        <p:spPr>
          <a:xfrm>
            <a:off x="1038224" y="5404036"/>
            <a:ext cx="5638800" cy="338554"/>
          </a:xfrm>
          <a:prstGeom prst="rect">
            <a:avLst/>
          </a:prstGeom>
          <a:noFill/>
        </p:spPr>
        <p:txBody>
          <a:bodyPr wrap="square" rtlCol="0">
            <a:spAutoFit/>
          </a:bodyPr>
          <a:lstStyle/>
          <a:p>
            <a:r>
              <a:rPr lang="en-US" sz="1600" dirty="0"/>
              <a:t>Of a $100 bill, your property taxes are distributed like this:</a:t>
            </a:r>
          </a:p>
        </p:txBody>
      </p:sp>
      <p:graphicFrame>
        <p:nvGraphicFramePr>
          <p:cNvPr id="14" name="Chart 13">
            <a:extLst>
              <a:ext uri="{FF2B5EF4-FFF2-40B4-BE49-F238E27FC236}">
                <a16:creationId xmlns:a16="http://schemas.microsoft.com/office/drawing/2014/main" id="{4A9FE307-88BF-40BF-8152-AEA30667037E}"/>
              </a:ext>
            </a:extLst>
          </p:cNvPr>
          <p:cNvGraphicFramePr>
            <a:graphicFrameLocks/>
          </p:cNvGraphicFramePr>
          <p:nvPr>
            <p:extLst>
              <p:ext uri="{D42A27DB-BD31-4B8C-83A1-F6EECF244321}">
                <p14:modId xmlns:p14="http://schemas.microsoft.com/office/powerpoint/2010/main" val="3798323760"/>
              </p:ext>
            </p:extLst>
          </p:nvPr>
        </p:nvGraphicFramePr>
        <p:xfrm>
          <a:off x="381000" y="5652630"/>
          <a:ext cx="6296024" cy="3690939"/>
        </p:xfrm>
        <a:graphic>
          <a:graphicData uri="http://schemas.openxmlformats.org/drawingml/2006/chart">
            <c:chart xmlns:c="http://schemas.openxmlformats.org/drawingml/2006/chart" xmlns:r="http://schemas.openxmlformats.org/officeDocument/2006/relationships" r:id="rId2"/>
          </a:graphicData>
        </a:graphic>
      </p:graphicFrame>
      <p:sp>
        <p:nvSpPr>
          <p:cNvPr id="3" name="Left Brace 2">
            <a:extLst>
              <a:ext uri="{FF2B5EF4-FFF2-40B4-BE49-F238E27FC236}">
                <a16:creationId xmlns:a16="http://schemas.microsoft.com/office/drawing/2014/main" id="{44B93145-2EDC-6796-33C9-F62F5AB81802}"/>
              </a:ext>
            </a:extLst>
          </p:cNvPr>
          <p:cNvSpPr/>
          <p:nvPr/>
        </p:nvSpPr>
        <p:spPr>
          <a:xfrm>
            <a:off x="1783898" y="1846213"/>
            <a:ext cx="359292" cy="1030715"/>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E887B545-A7D3-9A93-9648-82369E1357F3}"/>
              </a:ext>
            </a:extLst>
          </p:cNvPr>
          <p:cNvGraphicFramePr>
            <a:graphicFrameLocks noGrp="1"/>
          </p:cNvGraphicFramePr>
          <p:nvPr>
            <p:extLst>
              <p:ext uri="{D42A27DB-BD31-4B8C-83A1-F6EECF244321}">
                <p14:modId xmlns:p14="http://schemas.microsoft.com/office/powerpoint/2010/main" val="914370364"/>
              </p:ext>
            </p:extLst>
          </p:nvPr>
        </p:nvGraphicFramePr>
        <p:xfrm>
          <a:off x="381000" y="536257"/>
          <a:ext cx="6248400" cy="8071485"/>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1682381920"/>
                    </a:ext>
                  </a:extLst>
                </a:gridCol>
                <a:gridCol w="1981200">
                  <a:extLst>
                    <a:ext uri="{9D8B030D-6E8A-4147-A177-3AD203B41FA5}">
                      <a16:colId xmlns:a16="http://schemas.microsoft.com/office/drawing/2014/main" val="156372830"/>
                    </a:ext>
                  </a:extLst>
                </a:gridCol>
                <a:gridCol w="2667000">
                  <a:extLst>
                    <a:ext uri="{9D8B030D-6E8A-4147-A177-3AD203B41FA5}">
                      <a16:colId xmlns:a16="http://schemas.microsoft.com/office/drawing/2014/main" val="3244064198"/>
                    </a:ext>
                  </a:extLst>
                </a:gridCol>
              </a:tblGrid>
              <a:tr h="447675">
                <a:tc gridSpan="3">
                  <a:txBody>
                    <a:bodyPr/>
                    <a:lstStyle/>
                    <a:p>
                      <a:pPr algn="ctr"/>
                      <a:r>
                        <a:rPr lang="en-US" dirty="0"/>
                        <a:t>CITY WIDE CAPITAL EQUIPMENT PURCHASES</a:t>
                      </a:r>
                    </a:p>
                  </a:txBody>
                  <a:tcPr>
                    <a:lnB w="12700" cap="flat" cmpd="sng" algn="ctr">
                      <a:solidFill>
                        <a:schemeClr val="tx1"/>
                      </a:solidFill>
                      <a:prstDash val="solid"/>
                      <a:round/>
                      <a:headEnd type="none" w="med" len="med"/>
                      <a:tailEnd type="none" w="med" len="med"/>
                    </a:lnB>
                  </a:tcPr>
                </a:tc>
                <a:tc hMerge="1">
                  <a:txBody>
                    <a:bodyPr/>
                    <a:lstStyle/>
                    <a:p>
                      <a:r>
                        <a:rPr lang="en-US" dirty="0"/>
                        <a:t>CITY WIDE CAPITAL EQUIPMENT PURCHASES</a:t>
                      </a:r>
                    </a:p>
                  </a:txBody>
                  <a:tcPr/>
                </a:tc>
                <a:tc hMerge="1">
                  <a:txBody>
                    <a:bodyPr/>
                    <a:lstStyle/>
                    <a:p>
                      <a:endParaRPr lang="en-US" dirty="0"/>
                    </a:p>
                  </a:txBody>
                  <a:tcPr/>
                </a:tc>
                <a:extLst>
                  <a:ext uri="{0D108BD9-81ED-4DB2-BD59-A6C34878D82A}">
                    <a16:rowId xmlns:a16="http://schemas.microsoft.com/office/drawing/2014/main" val="3197319715"/>
                  </a:ext>
                </a:extLst>
              </a:tr>
              <a:tr h="390525">
                <a:tc>
                  <a:txBody>
                    <a:bodyPr/>
                    <a:lstStyle/>
                    <a:p>
                      <a:pPr algn="ctr"/>
                      <a:r>
                        <a:rPr lang="en-US" b="1" dirty="0"/>
                        <a:t>Department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a:t>Equipment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a:t>Cost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26296784"/>
                  </a:ext>
                </a:extLst>
              </a:tr>
              <a:tr h="447675">
                <a:tc>
                  <a:txBody>
                    <a:bodyPr/>
                    <a:lstStyle/>
                    <a:p>
                      <a:r>
                        <a:rPr lang="en-US" dirty="0"/>
                        <a:t>Fire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SCBAS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                         101,000.00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7805922"/>
                  </a:ext>
                </a:extLst>
              </a:tr>
              <a:tr h="447675">
                <a:tc>
                  <a:txBody>
                    <a:bodyPr/>
                    <a:lstStyle/>
                    <a:p>
                      <a:r>
                        <a:rPr lang="en-US" dirty="0"/>
                        <a:t>Parks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72” Deck Mower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                           46,000.00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1927942"/>
                  </a:ext>
                </a:extLst>
              </a:tr>
              <a:tr h="447675">
                <a:tc>
                  <a:txBody>
                    <a:bodyPr/>
                    <a:lstStyle/>
                    <a:p>
                      <a:r>
                        <a:rPr lang="en-US" dirty="0"/>
                        <a:t>Golf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Range Cart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                           13,250.00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6902151"/>
                  </a:ext>
                </a:extLst>
              </a:tr>
              <a:tr h="447675">
                <a:tc>
                  <a:txBody>
                    <a:bodyPr/>
                    <a:lstStyle/>
                    <a:p>
                      <a:r>
                        <a:rPr lang="en-US" dirty="0"/>
                        <a:t>Golf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Greens Roller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                           24,000.00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2614733"/>
                  </a:ext>
                </a:extLst>
              </a:tr>
              <a:tr h="447675">
                <a:tc>
                  <a:txBody>
                    <a:bodyPr/>
                    <a:lstStyle/>
                    <a:p>
                      <a:r>
                        <a:rPr lang="en-US" dirty="0"/>
                        <a:t>Police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Cruiser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                         137,750.00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9148516"/>
                  </a:ext>
                </a:extLst>
              </a:tr>
              <a:tr h="447675">
                <a:tc>
                  <a:txBody>
                    <a:bodyPr/>
                    <a:lstStyle/>
                    <a:p>
                      <a:r>
                        <a:rPr lang="en-US" dirty="0"/>
                        <a:t>Transportation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Van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                             6,500.00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3014552"/>
                  </a:ext>
                </a:extLst>
              </a:tr>
              <a:tr h="447675">
                <a:tc>
                  <a:txBody>
                    <a:bodyPr/>
                    <a:lstStyle/>
                    <a:p>
                      <a:r>
                        <a:rPr lang="en-US" dirty="0"/>
                        <a:t>Street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10-yard Dump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                         270,000.00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55804975"/>
                  </a:ext>
                </a:extLst>
              </a:tr>
              <a:tr h="447675">
                <a:tc>
                  <a:txBody>
                    <a:bodyPr/>
                    <a:lstStyle/>
                    <a:p>
                      <a:r>
                        <a:rPr lang="en-US" dirty="0"/>
                        <a:t>Street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½ Ton Pickup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                           50,000.00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6237742"/>
                  </a:ext>
                </a:extLst>
              </a:tr>
              <a:tr h="447675">
                <a:tc>
                  <a:txBody>
                    <a:bodyPr/>
                    <a:lstStyle/>
                    <a:p>
                      <a:r>
                        <a:rPr lang="en-US" dirty="0"/>
                        <a:t>Electric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Vacuum Excavator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                         142,500.00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3028453"/>
                  </a:ext>
                </a:extLst>
              </a:tr>
              <a:tr h="447675">
                <a:tc>
                  <a:txBody>
                    <a:bodyPr/>
                    <a:lstStyle/>
                    <a:p>
                      <a:r>
                        <a:rPr lang="en-US" dirty="0"/>
                        <a:t>Water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½ Ton Pickup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                           50,000.00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91585436"/>
                  </a:ext>
                </a:extLst>
              </a:tr>
              <a:tr h="447675">
                <a:tc>
                  <a:txBody>
                    <a:bodyPr/>
                    <a:lstStyle/>
                    <a:p>
                      <a:r>
                        <a:rPr lang="en-US" dirty="0"/>
                        <a:t>Sewer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½ Ton Pickup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                           50,000.00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8629471"/>
                  </a:ext>
                </a:extLst>
              </a:tr>
              <a:tr h="447675">
                <a:tc>
                  <a:txBody>
                    <a:bodyPr/>
                    <a:lstStyle/>
                    <a:p>
                      <a:r>
                        <a:rPr lang="en-US" dirty="0"/>
                        <a:t>Waste Water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Plant Upgrades*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                         509,000.00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744907"/>
                  </a:ext>
                </a:extLst>
              </a:tr>
              <a:tr h="447675">
                <a:tc>
                  <a:txBody>
                    <a:bodyPr/>
                    <a:lstStyle/>
                    <a:p>
                      <a:r>
                        <a:rPr lang="en-US" dirty="0"/>
                        <a:t>Solid Waste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Roll-Off Truck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                         116,000.00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88586460"/>
                  </a:ext>
                </a:extLst>
              </a:tr>
              <a:tr h="447675">
                <a:tc>
                  <a:txBody>
                    <a:bodyPr/>
                    <a:lstStyle/>
                    <a:p>
                      <a:r>
                        <a:rPr lang="en-US" b="1" dirty="0"/>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t>$                      1,466,000.00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39144863"/>
                  </a:ext>
                </a:extLst>
              </a:tr>
              <a:tr h="447675">
                <a:tc gridSpan="3">
                  <a:txBody>
                    <a:bodyPr/>
                    <a:lstStyle/>
                    <a:p>
                      <a:r>
                        <a:rPr lang="en-US" dirty="0"/>
                        <a:t>*Also being paid with ARPA Funds</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lnT w="12700" cap="flat" cmpd="sng" algn="ctr">
                      <a:solidFill>
                        <a:schemeClr val="tx1"/>
                      </a:solidFill>
                      <a:prstDash val="solid"/>
                      <a:round/>
                      <a:headEnd type="none" w="med" len="med"/>
                      <a:tailEnd type="none" w="med" len="med"/>
                    </a:lnT>
                  </a:tcPr>
                </a:tc>
                <a:tc hMerge="1">
                  <a:txBody>
                    <a:bodyPr/>
                    <a:lstStyle/>
                    <a:p>
                      <a:endParaRPr lang="en-US"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083672464"/>
                  </a:ext>
                </a:extLst>
              </a:tr>
              <a:tr h="447675">
                <a:tc gridSpan="3">
                  <a:txBody>
                    <a:bodyPr/>
                    <a:lstStyle/>
                    <a:p>
                      <a:pPr algn="ctr"/>
                      <a:r>
                        <a:rPr lang="en-US" sz="1400" b="1" i="1" dirty="0"/>
                        <a:t>The Above capital equipment purchases are being made with existing Capital Equipment Reserve Funds.</a:t>
                      </a:r>
                    </a:p>
                  </a:txBody>
                  <a:tcP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86208694"/>
                  </a:ext>
                </a:extLst>
              </a:tr>
            </a:tbl>
          </a:graphicData>
        </a:graphic>
      </p:graphicFrame>
    </p:spTree>
    <p:extLst>
      <p:ext uri="{BB962C8B-B14F-4D97-AF65-F5344CB8AC3E}">
        <p14:creationId xmlns:p14="http://schemas.microsoft.com/office/powerpoint/2010/main" val="5971427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457200"/>
            <a:ext cx="5791200" cy="11614783"/>
          </a:xfrm>
          <a:prstGeom prst="rect">
            <a:avLst/>
          </a:prstGeom>
        </p:spPr>
        <p:txBody>
          <a:bodyPr wrap="square">
            <a:spAutoFit/>
          </a:bodyPr>
          <a:lstStyle/>
          <a:p>
            <a:pPr>
              <a:lnSpc>
                <a:spcPct val="107000"/>
              </a:lnSpc>
              <a:spcAft>
                <a:spcPts val="800"/>
              </a:spcAft>
              <a:tabLst>
                <a:tab pos="571500" algn="l"/>
              </a:tabLst>
            </a:pPr>
            <a:r>
              <a:rPr lang="en-US" sz="1200" b="1" dirty="0">
                <a:ea typeface="Calibri" panose="020F0502020204030204" pitchFamily="34" charset="0"/>
                <a:cs typeface="Times New Roman" panose="02020603050405020304" pitchFamily="18" charset="0"/>
              </a:rPr>
              <a:t>Just “some” of the City accomplishments over the last year:</a:t>
            </a:r>
          </a:p>
          <a:p>
            <a:pPr marL="228600" marR="0" indent="-228600">
              <a:spcBef>
                <a:spcPts val="0"/>
              </a:spcBef>
              <a:spcAft>
                <a:spcPts val="0"/>
              </a:spcAft>
              <a:buFont typeface="+mj-lt"/>
              <a:buAutoNum type="arabicPeriod"/>
            </a:pPr>
            <a:r>
              <a:rPr lang="en-US" sz="1200" dirty="0">
                <a:effectLst/>
                <a:latin typeface="Calibri" panose="020F0502020204030204" pitchFamily="34" charset="0"/>
                <a:ea typeface="Calibri" panose="020F0502020204030204" pitchFamily="34" charset="0"/>
              </a:rPr>
              <a:t>We have continued to meet regulatory requirements as outlined in the National Pollutant Discharge elimination systems permit (NPDES), issued by The Nebraska Department of Environment and Energy.</a:t>
            </a:r>
          </a:p>
          <a:p>
            <a:pPr marL="228600" marR="0" indent="-228600">
              <a:spcBef>
                <a:spcPts val="0"/>
              </a:spcBef>
              <a:spcAft>
                <a:spcPts val="0"/>
              </a:spcAft>
              <a:buFont typeface="+mj-lt"/>
              <a:buAutoNum type="arabicPeriod"/>
            </a:pPr>
            <a:r>
              <a:rPr lang="en-US" sz="1200" dirty="0">
                <a:effectLst/>
                <a:latin typeface="Calibri" panose="020F0502020204030204" pitchFamily="34" charset="0"/>
                <a:ea typeface="Calibri" panose="020F0502020204030204" pitchFamily="34" charset="0"/>
              </a:rPr>
              <a:t>We have to meet conditions for Biochemical Oxygen Demand, Total Suspended Solids, Ammonia, Total Nitrogen, and Chlorides report results for and Phosphorus, along with our </a:t>
            </a:r>
            <a:r>
              <a:rPr lang="en-US" sz="1200" dirty="0" err="1">
                <a:effectLst/>
                <a:latin typeface="Calibri" panose="020F0502020204030204" pitchFamily="34" charset="0"/>
                <a:ea typeface="Calibri" panose="020F0502020204030204" pitchFamily="34" charset="0"/>
              </a:rPr>
              <a:t>pH.</a:t>
            </a:r>
            <a:r>
              <a:rPr lang="en-US" sz="1200" dirty="0">
                <a:effectLst/>
                <a:latin typeface="Calibri" panose="020F0502020204030204" pitchFamily="34" charset="0"/>
                <a:ea typeface="Calibri" panose="020F0502020204030204" pitchFamily="34" charset="0"/>
              </a:rPr>
              <a:t>  We conducted proficiency testing as required by the EPA in June, but will not know the test results until later in August.  Testing was done on the criteria listed before for our NPDES permit.</a:t>
            </a:r>
          </a:p>
          <a:p>
            <a:pPr marL="228600" marR="0" indent="-228600">
              <a:spcBef>
                <a:spcPts val="0"/>
              </a:spcBef>
              <a:spcAft>
                <a:spcPts val="0"/>
              </a:spcAft>
              <a:buFont typeface="+mj-lt"/>
              <a:buAutoNum type="arabicPeriod"/>
            </a:pPr>
            <a:r>
              <a:rPr lang="en-US" sz="1200" dirty="0">
                <a:effectLst/>
                <a:latin typeface="Calibri" panose="020F0502020204030204" pitchFamily="34" charset="0"/>
                <a:ea typeface="Times New Roman" panose="02020603050405020304" pitchFamily="18" charset="0"/>
              </a:rPr>
              <a:t>On pace to have the best year rider wise in the last 22 years</a:t>
            </a:r>
            <a:endParaRPr lang="en-US" sz="1200" dirty="0">
              <a:latin typeface="Calibri" panose="020F0502020204030204" pitchFamily="34" charset="0"/>
              <a:ea typeface="Calibri" panose="020F0502020204030204" pitchFamily="34" charset="0"/>
            </a:endParaRPr>
          </a:p>
          <a:p>
            <a:pPr marL="228600" marR="0" indent="-228600">
              <a:spcBef>
                <a:spcPts val="0"/>
              </a:spcBef>
              <a:spcAft>
                <a:spcPts val="0"/>
              </a:spcAft>
              <a:buFont typeface="+mj-lt"/>
              <a:buAutoNum type="arabicPeriod"/>
            </a:pPr>
            <a:r>
              <a:rPr lang="en-US" sz="1200" dirty="0">
                <a:effectLst/>
                <a:latin typeface="Calibri" panose="020F0502020204030204" pitchFamily="34" charset="0"/>
                <a:ea typeface="Times New Roman" panose="02020603050405020304" pitchFamily="18" charset="0"/>
              </a:rPr>
              <a:t>Partnered with SRMC to get a week of free rides for everyone during public transportation week</a:t>
            </a:r>
            <a:endParaRPr lang="en-US" sz="1200" dirty="0">
              <a:latin typeface="Calibri" panose="020F0502020204030204" pitchFamily="34" charset="0"/>
              <a:ea typeface="Calibri" panose="020F0502020204030204" pitchFamily="34" charset="0"/>
            </a:endParaRPr>
          </a:p>
          <a:p>
            <a:pPr marL="228600" marR="0" indent="-228600">
              <a:spcBef>
                <a:spcPts val="0"/>
              </a:spcBef>
              <a:spcAft>
                <a:spcPts val="0"/>
              </a:spcAft>
              <a:buFont typeface="+mj-lt"/>
              <a:buAutoNum type="arabicPeriod"/>
            </a:pPr>
            <a:r>
              <a:rPr lang="en-US" sz="1200" dirty="0">
                <a:effectLst/>
                <a:latin typeface="Calibri" panose="020F0502020204030204" pitchFamily="34" charset="0"/>
                <a:ea typeface="Times New Roman" panose="02020603050405020304" pitchFamily="18" charset="0"/>
              </a:rPr>
              <a:t>Started a contract with </a:t>
            </a:r>
            <a:r>
              <a:rPr lang="en-US" sz="1200" dirty="0" err="1">
                <a:effectLst/>
                <a:latin typeface="Calibri" panose="020F0502020204030204" pitchFamily="34" charset="0"/>
                <a:ea typeface="Times New Roman" panose="02020603050405020304" pitchFamily="18" charset="0"/>
              </a:rPr>
              <a:t>Motivcare</a:t>
            </a:r>
            <a:r>
              <a:rPr lang="en-US" sz="1200" dirty="0">
                <a:effectLst/>
                <a:latin typeface="Calibri" panose="020F0502020204030204" pitchFamily="34" charset="0"/>
                <a:ea typeface="Times New Roman" panose="02020603050405020304" pitchFamily="18" charset="0"/>
              </a:rPr>
              <a:t> that has slowly increased rides and revenue</a:t>
            </a:r>
          </a:p>
          <a:p>
            <a:pPr marL="228600" marR="0" indent="-228600">
              <a:lnSpc>
                <a:spcPct val="105000"/>
              </a:lnSpc>
              <a:spcBef>
                <a:spcPts val="0"/>
              </a:spcBef>
              <a:spcAft>
                <a:spcPts val="800"/>
              </a:spcAft>
              <a:buFont typeface="+mj-lt"/>
              <a:buAutoNum type="arabicPeriod"/>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Department Had Well #15 Refurbished to a like new state.</a:t>
            </a:r>
          </a:p>
          <a:p>
            <a:pPr marL="228600" marR="0" indent="-228600">
              <a:lnSpc>
                <a:spcPct val="105000"/>
              </a:lnSpc>
              <a:spcBef>
                <a:spcPts val="0"/>
              </a:spcBef>
              <a:spcAft>
                <a:spcPts val="800"/>
              </a:spcAft>
              <a:buFont typeface="+mj-lt"/>
              <a:buAutoNum type="arabicPeriod"/>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Department is almost complete in adding a secondary water main feed for the Sky/Manor Service area.</a:t>
            </a:r>
          </a:p>
          <a:p>
            <a:pPr marL="228600" marR="0" indent="-228600">
              <a:lnSpc>
                <a:spcPct val="105000"/>
              </a:lnSpc>
              <a:spcBef>
                <a:spcPts val="0"/>
              </a:spcBef>
              <a:spcAft>
                <a:spcPts val="800"/>
              </a:spcAft>
              <a:buFont typeface="+mj-lt"/>
              <a:buAutoNum type="arabicPeriod"/>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Department had the 250k(</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Cabelas</a:t>
            </a:r>
            <a:r>
              <a:rPr lang="en-US" sz="1200" dirty="0">
                <a:effectLst/>
                <a:latin typeface="Calibri" panose="020F0502020204030204" pitchFamily="34" charset="0"/>
                <a:ea typeface="Calibri" panose="020F0502020204030204" pitchFamily="34" charset="0"/>
                <a:cs typeface="Times New Roman" panose="02020603050405020304" pitchFamily="18" charset="0"/>
              </a:rPr>
              <a:t>) Tank Refurbished.</a:t>
            </a:r>
          </a:p>
          <a:p>
            <a:pPr marL="228600" marR="0" indent="-228600">
              <a:lnSpc>
                <a:spcPct val="105000"/>
              </a:lnSpc>
              <a:spcBef>
                <a:spcPts val="0"/>
              </a:spcBef>
              <a:spcAft>
                <a:spcPts val="800"/>
              </a:spcAft>
              <a:buFont typeface="+mj-lt"/>
              <a:buAutoNum type="arabicPeriod"/>
            </a:pPr>
            <a:r>
              <a:rPr lang="en-US" sz="1200" dirty="0">
                <a:effectLst/>
                <a:latin typeface="Calibri" panose="020F0502020204030204" pitchFamily="34" charset="0"/>
                <a:ea typeface="Calibri" panose="020F0502020204030204" pitchFamily="34" charset="0"/>
              </a:rPr>
              <a:t>Removal of Feeder #1 and #2 overhead infrastructure, completing the underground conversion for these circuits on Fort Sidney Rd. </a:t>
            </a:r>
          </a:p>
          <a:p>
            <a:pPr marL="228600" marR="0" indent="-228600">
              <a:lnSpc>
                <a:spcPct val="105000"/>
              </a:lnSpc>
              <a:spcBef>
                <a:spcPts val="0"/>
              </a:spcBef>
              <a:spcAft>
                <a:spcPts val="800"/>
              </a:spcAft>
              <a:buFont typeface="+mj-lt"/>
              <a:buAutoNum type="arabicPeriod"/>
            </a:pPr>
            <a:r>
              <a:rPr lang="en-US" sz="1200" dirty="0">
                <a:effectLst/>
                <a:latin typeface="Calibri" panose="020F0502020204030204" pitchFamily="34" charset="0"/>
                <a:ea typeface="Calibri" panose="020F0502020204030204" pitchFamily="34" charset="0"/>
              </a:rPr>
              <a:t>Installation of all underground electrical infrastructure from 11</a:t>
            </a:r>
            <a:r>
              <a:rPr lang="en-US" sz="1200" baseline="30000" dirty="0">
                <a:effectLst/>
                <a:latin typeface="Calibri" panose="020F0502020204030204" pitchFamily="34" charset="0"/>
                <a:ea typeface="Calibri" panose="020F0502020204030204" pitchFamily="34" charset="0"/>
              </a:rPr>
              <a:t>th</a:t>
            </a:r>
            <a:r>
              <a:rPr lang="en-US" sz="1200" dirty="0">
                <a:effectLst/>
                <a:latin typeface="Calibri" panose="020F0502020204030204" pitchFamily="34" charset="0"/>
                <a:ea typeface="Calibri" panose="020F0502020204030204" pitchFamily="34" charset="0"/>
              </a:rPr>
              <a:t> Ave. to 23</a:t>
            </a:r>
            <a:r>
              <a:rPr lang="en-US" sz="1200" baseline="30000" dirty="0">
                <a:effectLst/>
                <a:latin typeface="Calibri" panose="020F0502020204030204" pitchFamily="34" charset="0"/>
                <a:ea typeface="Calibri" panose="020F0502020204030204" pitchFamily="34" charset="0"/>
              </a:rPr>
              <a:t>rd</a:t>
            </a:r>
            <a:r>
              <a:rPr lang="en-US" sz="1200" dirty="0">
                <a:effectLst/>
                <a:latin typeface="Calibri" panose="020F0502020204030204" pitchFamily="34" charset="0"/>
                <a:ea typeface="Calibri" panose="020F0502020204030204" pitchFamily="34" charset="0"/>
              </a:rPr>
              <a:t> Ave. King to Osage St. Crew  continue to complete hooking new property owners service to the underground system.  </a:t>
            </a:r>
          </a:p>
          <a:p>
            <a:pPr marL="228600" marR="0" indent="-228600">
              <a:lnSpc>
                <a:spcPct val="105000"/>
              </a:lnSpc>
              <a:spcBef>
                <a:spcPts val="0"/>
              </a:spcBef>
              <a:spcAft>
                <a:spcPts val="800"/>
              </a:spcAft>
              <a:buFont typeface="+mj-lt"/>
              <a:buAutoNum type="arabicPeriod"/>
            </a:pPr>
            <a:r>
              <a:rPr lang="en-US" sz="1200" dirty="0">
                <a:latin typeface="Calibri" panose="020F0502020204030204" pitchFamily="34" charset="0"/>
                <a:ea typeface="Calibri" panose="020F0502020204030204" pitchFamily="34" charset="0"/>
              </a:rPr>
              <a:t>I</a:t>
            </a:r>
            <a:r>
              <a:rPr lang="en-US" sz="1200" dirty="0">
                <a:effectLst/>
                <a:latin typeface="Calibri" panose="020F0502020204030204" pitchFamily="34" charset="0"/>
                <a:ea typeface="Calibri" panose="020F0502020204030204" pitchFamily="34" charset="0"/>
              </a:rPr>
              <a:t>nstallation of main line conduits from  10</a:t>
            </a:r>
            <a:r>
              <a:rPr lang="en-US" sz="1200" baseline="30000" dirty="0">
                <a:effectLst/>
                <a:latin typeface="Calibri" panose="020F0502020204030204" pitchFamily="34" charset="0"/>
                <a:ea typeface="Calibri" panose="020F0502020204030204" pitchFamily="34" charset="0"/>
              </a:rPr>
              <a:t>th</a:t>
            </a:r>
            <a:r>
              <a:rPr lang="en-US" sz="1200" dirty="0">
                <a:effectLst/>
                <a:latin typeface="Calibri" panose="020F0502020204030204" pitchFamily="34" charset="0"/>
                <a:ea typeface="Calibri" panose="020F0502020204030204" pitchFamily="34" charset="0"/>
              </a:rPr>
              <a:t> Ave to 21</a:t>
            </a:r>
            <a:r>
              <a:rPr lang="en-US" sz="1200" baseline="30000" dirty="0">
                <a:effectLst/>
                <a:latin typeface="Calibri" panose="020F0502020204030204" pitchFamily="34" charset="0"/>
                <a:ea typeface="Calibri" panose="020F0502020204030204" pitchFamily="34" charset="0"/>
              </a:rPr>
              <a:t>st</a:t>
            </a:r>
            <a:r>
              <a:rPr lang="en-US" sz="1200" dirty="0">
                <a:effectLst/>
                <a:latin typeface="Calibri" panose="020F0502020204030204" pitchFamily="34" charset="0"/>
                <a:ea typeface="Calibri" panose="020F0502020204030204" pitchFamily="34" charset="0"/>
              </a:rPr>
              <a:t> Ave Grand to Ash Street .  This consisted of 20,000 linear feet and over 56,000’ of conduit. This is  phase 1 of the underground conversion on the north side of town where crews are installing mainline conduit and electrical boxes. </a:t>
            </a:r>
          </a:p>
          <a:p>
            <a:pPr marL="228600" marR="0" indent="-228600">
              <a:lnSpc>
                <a:spcPct val="105000"/>
              </a:lnSpc>
              <a:spcBef>
                <a:spcPts val="0"/>
              </a:spcBef>
              <a:spcAft>
                <a:spcPts val="800"/>
              </a:spcAft>
              <a:buFont typeface="+mj-lt"/>
              <a:buAutoNum type="arabicPeriod"/>
            </a:pPr>
            <a:r>
              <a:rPr lang="en-US" sz="1200" dirty="0">
                <a:effectLst/>
                <a:latin typeface="Calibri" panose="020F0502020204030204" pitchFamily="34" charset="0"/>
                <a:ea typeface="Calibri" panose="020F0502020204030204" pitchFamily="34" charset="0"/>
              </a:rPr>
              <a:t>Completion of 150 individual property conversions.</a:t>
            </a:r>
          </a:p>
          <a:p>
            <a:pPr marL="228600" marR="0" indent="-228600">
              <a:lnSpc>
                <a:spcPct val="105000"/>
              </a:lnSpc>
              <a:spcBef>
                <a:spcPts val="0"/>
              </a:spcBef>
              <a:spcAft>
                <a:spcPts val="800"/>
              </a:spcAft>
              <a:buFont typeface="+mj-lt"/>
              <a:buAutoNum type="arabicPeriod"/>
            </a:pPr>
            <a:r>
              <a:rPr lang="en-US" sz="1200" dirty="0">
                <a:effectLst/>
                <a:latin typeface="Calibri" panose="020F0502020204030204" pitchFamily="34" charset="0"/>
                <a:ea typeface="Calibri" panose="020F0502020204030204" pitchFamily="34" charset="0"/>
              </a:rPr>
              <a:t>Installing 20,000 linear feet of duct runs for </a:t>
            </a:r>
            <a:r>
              <a:rPr lang="en-US" sz="1200" dirty="0" err="1">
                <a:effectLst/>
                <a:latin typeface="Calibri" panose="020F0502020204030204" pitchFamily="34" charset="0"/>
                <a:ea typeface="Calibri" panose="020F0502020204030204" pitchFamily="34" charset="0"/>
              </a:rPr>
              <a:t>Allo</a:t>
            </a:r>
            <a:r>
              <a:rPr lang="en-US" sz="1200" dirty="0">
                <a:effectLst/>
                <a:latin typeface="Calibri" panose="020F0502020204030204" pitchFamily="34" charset="0"/>
                <a:ea typeface="Calibri" panose="020F0502020204030204" pitchFamily="34" charset="0"/>
              </a:rPr>
              <a:t> and Charter Communications. </a:t>
            </a:r>
          </a:p>
          <a:p>
            <a:pPr marL="228600" marR="0" indent="-228600">
              <a:lnSpc>
                <a:spcPct val="105000"/>
              </a:lnSpc>
              <a:spcBef>
                <a:spcPts val="0"/>
              </a:spcBef>
              <a:spcAft>
                <a:spcPts val="800"/>
              </a:spcAft>
              <a:buFont typeface="+mj-lt"/>
              <a:buAutoNum type="arabicPeriod"/>
            </a:pPr>
            <a:r>
              <a:rPr lang="en-US" sz="1200" dirty="0">
                <a:effectLst/>
                <a:latin typeface="Calibri" panose="020F0502020204030204" pitchFamily="34" charset="0"/>
                <a:ea typeface="Calibri" panose="020F0502020204030204" pitchFamily="34" charset="0"/>
              </a:rPr>
              <a:t>Removal of overhead infrastructure 12</a:t>
            </a:r>
            <a:r>
              <a:rPr lang="en-US" sz="1200" baseline="30000" dirty="0">
                <a:effectLst/>
                <a:latin typeface="Calibri" panose="020F0502020204030204" pitchFamily="34" charset="0"/>
                <a:ea typeface="Calibri" panose="020F0502020204030204" pitchFamily="34" charset="0"/>
              </a:rPr>
              <a:t>th</a:t>
            </a:r>
            <a:r>
              <a:rPr lang="en-US" sz="1200" dirty="0">
                <a:effectLst/>
                <a:latin typeface="Calibri" panose="020F0502020204030204" pitchFamily="34" charset="0"/>
                <a:ea typeface="Calibri" panose="020F0502020204030204" pitchFamily="34" charset="0"/>
              </a:rPr>
              <a:t> Ave. to 23</a:t>
            </a:r>
            <a:r>
              <a:rPr lang="en-US" sz="1200" baseline="30000" dirty="0">
                <a:effectLst/>
                <a:latin typeface="Calibri" panose="020F0502020204030204" pitchFamily="34" charset="0"/>
                <a:ea typeface="Calibri" panose="020F0502020204030204" pitchFamily="34" charset="0"/>
              </a:rPr>
              <a:t>rd</a:t>
            </a:r>
            <a:r>
              <a:rPr lang="en-US" sz="1200" dirty="0">
                <a:effectLst/>
                <a:latin typeface="Calibri" panose="020F0502020204030204" pitchFamily="34" charset="0"/>
                <a:ea typeface="Calibri" panose="020F0502020204030204" pitchFamily="34" charset="0"/>
              </a:rPr>
              <a:t> Ave South of Osage St. and 11</a:t>
            </a:r>
            <a:r>
              <a:rPr lang="en-US" sz="1200" baseline="30000" dirty="0">
                <a:effectLst/>
                <a:latin typeface="Calibri" panose="020F0502020204030204" pitchFamily="34" charset="0"/>
                <a:ea typeface="Calibri" panose="020F0502020204030204" pitchFamily="34" charset="0"/>
              </a:rPr>
              <a:t>th</a:t>
            </a:r>
            <a:r>
              <a:rPr lang="en-US" sz="1200" dirty="0">
                <a:effectLst/>
                <a:latin typeface="Calibri" panose="020F0502020204030204" pitchFamily="34" charset="0"/>
                <a:ea typeface="Calibri" panose="020F0502020204030204" pitchFamily="34" charset="0"/>
              </a:rPr>
              <a:t> Ave. to 23</a:t>
            </a:r>
            <a:r>
              <a:rPr lang="en-US" sz="1200" baseline="30000" dirty="0">
                <a:effectLst/>
                <a:latin typeface="Calibri" panose="020F0502020204030204" pitchFamily="34" charset="0"/>
                <a:ea typeface="Calibri" panose="020F0502020204030204" pitchFamily="34" charset="0"/>
              </a:rPr>
              <a:t>rd</a:t>
            </a:r>
            <a:r>
              <a:rPr lang="en-US" sz="1200" dirty="0">
                <a:effectLst/>
                <a:latin typeface="Calibri" panose="020F0502020204030204" pitchFamily="34" charset="0"/>
                <a:ea typeface="Calibri" panose="020F0502020204030204" pitchFamily="34" charset="0"/>
              </a:rPr>
              <a:t> Ave. South of Jackson St.</a:t>
            </a:r>
          </a:p>
          <a:p>
            <a:pPr marL="342900" marR="0" indent="-342900">
              <a:spcBef>
                <a:spcPts val="0"/>
              </a:spcBef>
              <a:buFont typeface="+mj-lt"/>
              <a:buAutoNum type="arabicPeriod" startAt="17"/>
            </a:pPr>
            <a:r>
              <a:rPr lang="en-US" sz="1200" kern="0" dirty="0">
                <a:effectLst/>
                <a:latin typeface="Calibri" panose="020F0502020204030204" pitchFamily="34" charset="0"/>
                <a:ea typeface="Calibri" panose="020F0502020204030204" pitchFamily="34" charset="0"/>
              </a:rPr>
              <a:t>Creation &amp; Funding for the 2023 Anti-Bullying Day event at Legion Park on September 23, 2023. Funding has been provided for a comprehensive "Be Kind" radio and newspaper ad campaign.</a:t>
            </a:r>
            <a:endParaRPr lang="en-US" sz="1200" kern="0" dirty="0">
              <a:latin typeface="Calibri" panose="020F0502020204030204" pitchFamily="34" charset="0"/>
              <a:ea typeface="Calibri" panose="020F0502020204030204" pitchFamily="34" charset="0"/>
            </a:endParaRPr>
          </a:p>
          <a:p>
            <a:pPr marL="342900" marR="0" indent="-342900">
              <a:spcBef>
                <a:spcPts val="0"/>
              </a:spcBef>
              <a:buAutoNum type="arabicPeriod" startAt="17"/>
            </a:pPr>
            <a:r>
              <a:rPr lang="en-US" sz="1200" kern="0" dirty="0">
                <a:effectLst/>
                <a:latin typeface="Calibri" panose="020F0502020204030204" pitchFamily="34" charset="0"/>
                <a:ea typeface="Calibri" panose="020F0502020204030204" pitchFamily="34" charset="0"/>
              </a:rPr>
              <a:t>Creation of the "Why Sidney" Social Media ad campaign, this program was put in place to provide businesses from big cities across the country an opportunity to relocate to the "Best city in America“</a:t>
            </a:r>
            <a:endParaRPr lang="en-US" sz="1200" kern="0" dirty="0">
              <a:latin typeface="Calibri" panose="020F0502020204030204" pitchFamily="34" charset="0"/>
              <a:ea typeface="Calibri" panose="020F0502020204030204" pitchFamily="34" charset="0"/>
            </a:endParaRPr>
          </a:p>
          <a:p>
            <a:pPr marL="342900" marR="0" indent="-342900">
              <a:spcBef>
                <a:spcPts val="0"/>
              </a:spcBef>
              <a:buAutoNum type="arabicPeriod" startAt="17"/>
            </a:pPr>
            <a:r>
              <a:rPr lang="en-US" sz="1200" kern="0" dirty="0">
                <a:effectLst/>
                <a:latin typeface="Calibri" panose="020F0502020204030204" pitchFamily="34" charset="0"/>
                <a:ea typeface="Calibri" panose="020F0502020204030204" pitchFamily="34" charset="0"/>
              </a:rPr>
              <a:t>Assisted in the creation of the Cheyenne County Rotary Club</a:t>
            </a:r>
            <a:endParaRPr lang="en-US" sz="1200" kern="0" dirty="0">
              <a:latin typeface="Calibri" panose="020F0502020204030204" pitchFamily="34" charset="0"/>
              <a:ea typeface="Calibri" panose="020F0502020204030204" pitchFamily="34" charset="0"/>
            </a:endParaRPr>
          </a:p>
          <a:p>
            <a:pPr marL="228600" marR="0" indent="-228600">
              <a:lnSpc>
                <a:spcPct val="105000"/>
              </a:lnSpc>
              <a:spcBef>
                <a:spcPts val="0"/>
              </a:spcBef>
              <a:spcAft>
                <a:spcPts val="800"/>
              </a:spcAft>
              <a:buFont typeface="+mj-lt"/>
              <a:buAutoNum type="arabicPeriod"/>
            </a:pPr>
            <a:endParaRPr lang="en-US" sz="1200" dirty="0">
              <a:effectLst/>
              <a:latin typeface="Calibri" panose="020F0502020204030204" pitchFamily="34" charset="0"/>
              <a:ea typeface="Calibri" panose="020F0502020204030204" pitchFamily="34" charset="0"/>
            </a:endParaRPr>
          </a:p>
          <a:p>
            <a:pPr marL="228600" marR="0" indent="-228600">
              <a:lnSpc>
                <a:spcPct val="105000"/>
              </a:lnSpc>
              <a:spcBef>
                <a:spcPts val="0"/>
              </a:spcBef>
              <a:spcAft>
                <a:spcPts val="800"/>
              </a:spcAft>
              <a:buFont typeface="+mj-lt"/>
              <a:buAutoNum type="arabicPeriod"/>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endParaRPr lang="en-US" sz="1200" dirty="0">
              <a:effectLst/>
              <a:latin typeface="Calibri" panose="020F0502020204030204" pitchFamily="34" charset="0"/>
              <a:ea typeface="Calibri" panose="020F0502020204030204" pitchFamily="34" charset="0"/>
            </a:endParaRPr>
          </a:p>
          <a:p>
            <a:pPr marL="228600" marR="0" indent="-228600">
              <a:spcBef>
                <a:spcPts val="0"/>
              </a:spcBef>
              <a:spcAft>
                <a:spcPts val="0"/>
              </a:spcAft>
              <a:buFont typeface="+mj-lt"/>
              <a:buAutoNum type="arabicPeriod"/>
            </a:pPr>
            <a:endParaRPr lang="en-US" sz="1200" dirty="0">
              <a:effectLst/>
              <a:latin typeface="Calibri" panose="020F0502020204030204" pitchFamily="34" charset="0"/>
              <a:ea typeface="Calibri" panose="020F0502020204030204" pitchFamily="34" charset="0"/>
            </a:endParaRPr>
          </a:p>
          <a:p>
            <a:pPr marR="0" lvl="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endParaRPr lang="en-US" sz="1200" dirty="0">
              <a:effectLst/>
              <a:latin typeface="Calibri" panose="020F0502020204030204" pitchFamily="34" charset="0"/>
              <a:ea typeface="Calibri" panose="020F0502020204030204" pitchFamily="34" charset="0"/>
            </a:endParaRPr>
          </a:p>
          <a:p>
            <a:pPr marL="342900" indent="-342900">
              <a:lnSpc>
                <a:spcPct val="107000"/>
              </a:lnSpc>
              <a:spcAft>
                <a:spcPts val="800"/>
              </a:spcAft>
              <a:buFont typeface="+mj-lt"/>
              <a:buAutoNum type="arabicPeriod"/>
              <a:tabLst>
                <a:tab pos="571500" algn="l"/>
              </a:tabLst>
            </a:pPr>
            <a:endParaRPr lang="en-US" sz="1400" b="1" dirty="0">
              <a:ea typeface="Calibri" panose="020F0502020204030204" pitchFamily="34" charset="0"/>
              <a:cs typeface="Times New Roman" panose="02020603050405020304" pitchFamily="18" charset="0"/>
            </a:endParaRPr>
          </a:p>
          <a:p>
            <a:pPr marL="342900" indent="-342900">
              <a:lnSpc>
                <a:spcPct val="107000"/>
              </a:lnSpc>
              <a:buFont typeface="Wingdings" panose="05000000000000000000" pitchFamily="2" charset="2"/>
              <a:buChar char="§"/>
              <a:tabLst>
                <a:tab pos="1143000" algn="l"/>
              </a:tabLst>
            </a:pPr>
            <a:endParaRPr lang="en-US" sz="1200" dirty="0"/>
          </a:p>
          <a:p>
            <a:pPr marL="342900" marR="0" lvl="0" indent="-342900">
              <a:lnSpc>
                <a:spcPct val="107000"/>
              </a:lnSpc>
              <a:spcBef>
                <a:spcPts val="0"/>
              </a:spcBef>
              <a:spcAft>
                <a:spcPts val="800"/>
              </a:spcAft>
              <a:buFont typeface="+mj-lt"/>
              <a:buAutoNum type="arabicPeriod"/>
            </a:pPr>
            <a:endParaRPr lang="en-US" sz="1200" dirty="0">
              <a:effectLst/>
              <a:ea typeface="Calibri" panose="020F0502020204030204" pitchFamily="34" charset="0"/>
              <a:cs typeface="Times New Roman" panose="02020603050405020304" pitchFamily="18" charset="0"/>
            </a:endParaRPr>
          </a:p>
          <a:p>
            <a:pPr marL="342900" indent="-342900">
              <a:lnSpc>
                <a:spcPct val="107000"/>
              </a:lnSpc>
              <a:spcAft>
                <a:spcPts val="800"/>
              </a:spcAft>
              <a:buFont typeface="+mj-lt"/>
              <a:buAutoNum type="arabicPeriod"/>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buFont typeface="+mj-lt"/>
              <a:buAutoNum type="arabicPeriod"/>
              <a:tabLst>
                <a:tab pos="1143000" algn="l"/>
              </a:tabLst>
            </a:pPr>
            <a:endParaRPr lang="en-US" sz="1200" dirty="0"/>
          </a:p>
          <a:p>
            <a:pPr marL="342900" marR="0" lvl="0" indent="-342900">
              <a:lnSpc>
                <a:spcPct val="107000"/>
              </a:lnSpc>
              <a:spcBef>
                <a:spcPts val="0"/>
              </a:spcBef>
              <a:spcAft>
                <a:spcPts val="0"/>
              </a:spcAft>
              <a:buFont typeface="+mj-lt"/>
              <a:buAutoNum type="arabicPeriod"/>
              <a:tabLst>
                <a:tab pos="1143000" algn="l"/>
              </a:tabLst>
            </a:pP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921789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6816B5D9-0515-442D-B624-5BA132A0763A}"/>
              </a:ext>
            </a:extLst>
          </p:cNvPr>
          <p:cNvSpPr txBox="1"/>
          <p:nvPr/>
        </p:nvSpPr>
        <p:spPr>
          <a:xfrm>
            <a:off x="228600" y="304800"/>
            <a:ext cx="6248400" cy="923330"/>
          </a:xfrm>
          <a:prstGeom prst="rect">
            <a:avLst/>
          </a:prstGeom>
          <a:noFill/>
        </p:spPr>
        <p:txBody>
          <a:bodyPr wrap="square" rtlCol="0">
            <a:spAutoFit/>
          </a:bodyPr>
          <a:lstStyle/>
          <a:p>
            <a:pPr marL="228600" indent="-228600">
              <a:buFont typeface="Wingdings" panose="05000000000000000000" pitchFamily="2" charset="2"/>
              <a:buChar char="§"/>
            </a:pPr>
            <a:endParaRPr lang="en-US" sz="1200" dirty="0"/>
          </a:p>
          <a:p>
            <a:pPr marL="228600" indent="-228600">
              <a:buFont typeface="Wingdings" panose="05000000000000000000" pitchFamily="2" charset="2"/>
              <a:buChar char="§"/>
            </a:pPr>
            <a:endParaRPr lang="en-US" sz="1200" dirty="0"/>
          </a:p>
          <a:p>
            <a:pPr marL="228600" indent="-228600">
              <a:buFont typeface="Wingdings" panose="05000000000000000000" pitchFamily="2" charset="2"/>
              <a:buChar char="§"/>
            </a:pPr>
            <a:endParaRPr lang="en-US" sz="1200" dirty="0"/>
          </a:p>
          <a:p>
            <a:endParaRPr lang="en-US" dirty="0"/>
          </a:p>
        </p:txBody>
      </p:sp>
      <p:sp>
        <p:nvSpPr>
          <p:cNvPr id="3" name="TextBox 2">
            <a:extLst>
              <a:ext uri="{FF2B5EF4-FFF2-40B4-BE49-F238E27FC236}">
                <a16:creationId xmlns:a16="http://schemas.microsoft.com/office/drawing/2014/main" id="{323001B4-C821-4AC1-8EF8-CA9717794012}"/>
              </a:ext>
            </a:extLst>
          </p:cNvPr>
          <p:cNvSpPr txBox="1"/>
          <p:nvPr/>
        </p:nvSpPr>
        <p:spPr>
          <a:xfrm>
            <a:off x="381000" y="533400"/>
            <a:ext cx="6248400" cy="923330"/>
          </a:xfrm>
          <a:prstGeom prst="rect">
            <a:avLst/>
          </a:prstGeom>
          <a:noFill/>
        </p:spPr>
        <p:txBody>
          <a:bodyPr wrap="square" rtlCol="0">
            <a:spAutoFit/>
          </a:bodyPr>
          <a:lstStyle/>
          <a:p>
            <a:pPr marL="228600" indent="-228600">
              <a:buFont typeface="Wingdings" panose="05000000000000000000" pitchFamily="2" charset="2"/>
              <a:buChar char="§"/>
            </a:pPr>
            <a:endParaRPr lang="en-US" sz="1200" dirty="0"/>
          </a:p>
          <a:p>
            <a:pPr marL="228600" indent="-228600">
              <a:buFont typeface="Wingdings" panose="05000000000000000000" pitchFamily="2" charset="2"/>
              <a:buChar char="§"/>
            </a:pPr>
            <a:endParaRPr lang="en-US" sz="1200" dirty="0"/>
          </a:p>
          <a:p>
            <a:pPr marL="228600" indent="-228600">
              <a:buFont typeface="Wingdings" panose="05000000000000000000" pitchFamily="2" charset="2"/>
              <a:buChar char="§"/>
            </a:pPr>
            <a:endParaRPr lang="en-US" sz="1200" dirty="0"/>
          </a:p>
          <a:p>
            <a:endParaRPr lang="en-US" dirty="0"/>
          </a:p>
        </p:txBody>
      </p:sp>
      <p:sp>
        <p:nvSpPr>
          <p:cNvPr id="4" name="TextBox 3">
            <a:extLst>
              <a:ext uri="{FF2B5EF4-FFF2-40B4-BE49-F238E27FC236}">
                <a16:creationId xmlns:a16="http://schemas.microsoft.com/office/drawing/2014/main" id="{77D5D55C-1297-4883-88F8-90E6FBAAD30F}"/>
              </a:ext>
            </a:extLst>
          </p:cNvPr>
          <p:cNvSpPr txBox="1"/>
          <p:nvPr/>
        </p:nvSpPr>
        <p:spPr>
          <a:xfrm>
            <a:off x="228600" y="330820"/>
            <a:ext cx="6248400" cy="7648248"/>
          </a:xfrm>
          <a:prstGeom prst="rect">
            <a:avLst/>
          </a:prstGeom>
          <a:noFill/>
        </p:spPr>
        <p:txBody>
          <a:bodyPr wrap="square" rtlCol="0" anchor="t">
            <a:spAutoFit/>
          </a:bodyPr>
          <a:lstStyle/>
          <a:p>
            <a:pPr marL="342900" marR="0" indent="-342900">
              <a:spcBef>
                <a:spcPts val="0"/>
              </a:spcBef>
              <a:buFont typeface="+mj-lt"/>
              <a:buAutoNum type="arabicPeriod" startAt="20"/>
            </a:pPr>
            <a:r>
              <a:rPr lang="en-US" sz="1200" kern="0" dirty="0">
                <a:effectLst/>
                <a:latin typeface="Calibri" panose="020F0502020204030204" pitchFamily="34" charset="0"/>
                <a:ea typeface="Calibri" panose="020F0502020204030204" pitchFamily="34" charset="0"/>
              </a:rPr>
              <a:t>The creation of the Sioux Villa Relocation Project, this program will return dignity to the current residents of a 1940's housing project. We are in current discussions with Developers and Builders as to final steps that will enable this project to move forward.</a:t>
            </a:r>
            <a:endParaRPr lang="en-US" sz="1200" kern="0" dirty="0">
              <a:latin typeface="Calibri" panose="020F0502020204030204" pitchFamily="34" charset="0"/>
              <a:ea typeface="Calibri" panose="020F0502020204030204" pitchFamily="34" charset="0"/>
            </a:endParaRPr>
          </a:p>
          <a:p>
            <a:pPr marL="342900" marR="0" indent="-342900">
              <a:spcBef>
                <a:spcPts val="0"/>
              </a:spcBef>
              <a:buAutoNum type="arabicPeriod" startAt="20"/>
            </a:pPr>
            <a:r>
              <a:rPr lang="en-US" sz="1200" kern="0" dirty="0">
                <a:effectLst/>
                <a:latin typeface="Calibri" panose="020F0502020204030204" pitchFamily="34" charset="0"/>
                <a:ea typeface="Calibri" panose="020F0502020204030204" pitchFamily="34" charset="0"/>
              </a:rPr>
              <a:t>Acting as a liaison with the corporate executives of Northrop Grumman and The City of Sidney</a:t>
            </a:r>
            <a:endParaRPr lang="en-US" sz="1200" kern="0" dirty="0">
              <a:latin typeface="Calibri" panose="020F0502020204030204" pitchFamily="34" charset="0"/>
              <a:ea typeface="Calibri" panose="020F0502020204030204" pitchFamily="34" charset="0"/>
            </a:endParaRPr>
          </a:p>
          <a:p>
            <a:pPr marL="342900" marR="0" indent="-342900">
              <a:spcBef>
                <a:spcPts val="0"/>
              </a:spcBef>
              <a:buAutoNum type="arabicPeriod" startAt="20"/>
            </a:pPr>
            <a:r>
              <a:rPr lang="en-US" sz="1200" kern="0" dirty="0">
                <a:effectLst/>
                <a:latin typeface="Calibri" panose="020F0502020204030204" pitchFamily="34" charset="0"/>
                <a:ea typeface="Calibri" panose="020F0502020204030204" pitchFamily="34" charset="0"/>
              </a:rPr>
              <a:t>Establishing the "No Wrong Door" campaign in partnership with E3 and the Cheyenne County Chamber of Commerce. This will create a one-stop shop for all businesses across the region in need of business assistance. </a:t>
            </a:r>
          </a:p>
          <a:p>
            <a:pPr marL="342900" marR="0" indent="-342900">
              <a:spcBef>
                <a:spcPts val="0"/>
              </a:spcBef>
              <a:buAutoNum type="arabicPeriod" startAt="20"/>
            </a:pPr>
            <a:r>
              <a:rPr lang="en-US" sz="1200" dirty="0">
                <a:effectLst/>
                <a:latin typeface="Calibri" panose="020F0502020204030204" pitchFamily="34" charset="0"/>
                <a:ea typeface="Times New Roman" panose="02020603050405020304" pitchFamily="18" charset="0"/>
              </a:rPr>
              <a:t>Our Membership has increased- 61 New Memberships have been purchased for a total of 131 new members.</a:t>
            </a:r>
            <a:endParaRPr lang="en-US" sz="1200" dirty="0">
              <a:latin typeface="Calibri" panose="020F0502020204030204" pitchFamily="34" charset="0"/>
              <a:ea typeface="Calibri" panose="020F0502020204030204" pitchFamily="34" charset="0"/>
            </a:endParaRPr>
          </a:p>
          <a:p>
            <a:pPr marL="342900" marR="0" indent="-342900">
              <a:spcBef>
                <a:spcPts val="0"/>
              </a:spcBef>
              <a:buAutoNum type="arabicPeriod" startAt="20"/>
            </a:pPr>
            <a:r>
              <a:rPr lang="en-US" sz="1200" dirty="0">
                <a:effectLst/>
                <a:latin typeface="Calibri" panose="020F0502020204030204" pitchFamily="34" charset="0"/>
                <a:ea typeface="Times New Roman" panose="02020603050405020304" pitchFamily="18" charset="0"/>
              </a:rPr>
              <a:t>Between all of the Tournaments that we have hosted for organizations, it is estimated that they have raised roughly $75,000 for their organizations, combined.</a:t>
            </a:r>
            <a:endParaRPr lang="en-US" sz="1200" dirty="0">
              <a:latin typeface="Calibri" panose="020F0502020204030204" pitchFamily="34" charset="0"/>
              <a:ea typeface="Calibri" panose="020F0502020204030204" pitchFamily="34" charset="0"/>
            </a:endParaRPr>
          </a:p>
          <a:p>
            <a:pPr marL="342900" marR="0" indent="-342900">
              <a:spcBef>
                <a:spcPts val="0"/>
              </a:spcBef>
              <a:buAutoNum type="arabicPeriod" startAt="20"/>
            </a:pPr>
            <a:r>
              <a:rPr lang="en-US" sz="1200" dirty="0">
                <a:effectLst/>
                <a:latin typeface="Calibri" panose="020F0502020204030204" pitchFamily="34" charset="0"/>
                <a:ea typeface="Times New Roman" panose="02020603050405020304" pitchFamily="18" charset="0"/>
              </a:rPr>
              <a:t>Acquired new to us, but used carts from Colorado Golf and Turf on a 5-year lease that will save us maintenance money and they also look great and represent Hillside.</a:t>
            </a:r>
            <a:endParaRPr lang="en-US" sz="1200" dirty="0">
              <a:latin typeface="Calibri" panose="020F0502020204030204" pitchFamily="34" charset="0"/>
              <a:ea typeface="Calibri" panose="020F0502020204030204" pitchFamily="34" charset="0"/>
            </a:endParaRPr>
          </a:p>
          <a:p>
            <a:pPr marL="342900" marR="0" indent="-342900">
              <a:spcBef>
                <a:spcPts val="0"/>
              </a:spcBef>
              <a:buAutoNum type="arabicPeriod" startAt="20"/>
            </a:pPr>
            <a:r>
              <a:rPr lang="en-US" sz="1200" dirty="0">
                <a:effectLst/>
                <a:latin typeface="Calibri" panose="020F0502020204030204" pitchFamily="34" charset="0"/>
                <a:ea typeface="Times New Roman" panose="02020603050405020304" pitchFamily="18" charset="0"/>
              </a:rPr>
              <a:t>The Grill is now open everyday during summer hours.  Looking at being open a few days/evenings a week during the winter. </a:t>
            </a:r>
            <a:endParaRPr lang="en-US" sz="1200" dirty="0">
              <a:latin typeface="Calibri" panose="020F0502020204030204" pitchFamily="34" charset="0"/>
              <a:ea typeface="Calibri" panose="020F0502020204030204" pitchFamily="34" charset="0"/>
            </a:endParaRPr>
          </a:p>
          <a:p>
            <a:pPr marL="342900" marR="0" indent="-342900">
              <a:spcBef>
                <a:spcPts val="0"/>
              </a:spcBef>
              <a:buAutoNum type="arabicPeriod" startAt="20"/>
            </a:pPr>
            <a:r>
              <a:rPr lang="en-US" sz="1200" dirty="0">
                <a:effectLst/>
                <a:latin typeface="Calibri" panose="020F0502020204030204" pitchFamily="34" charset="0"/>
                <a:ea typeface="Times New Roman" panose="02020603050405020304" pitchFamily="18" charset="0"/>
              </a:rPr>
              <a:t>After one of the worst droughts and harshest winters, the course has come back great, especially how it looked on May 1</a:t>
            </a:r>
            <a:r>
              <a:rPr lang="en-US" sz="1200" baseline="30000" dirty="0">
                <a:effectLst/>
                <a:latin typeface="Calibri" panose="020F0502020204030204" pitchFamily="34" charset="0"/>
                <a:ea typeface="Times New Roman" panose="02020603050405020304" pitchFamily="18" charset="0"/>
              </a:rPr>
              <a:t>st</a:t>
            </a:r>
            <a:r>
              <a:rPr lang="en-US" sz="1200" dirty="0">
                <a:effectLst/>
                <a:latin typeface="Calibri" panose="020F0502020204030204" pitchFamily="34" charset="0"/>
                <a:ea typeface="Times New Roman" panose="02020603050405020304" pitchFamily="18" charset="0"/>
              </a:rPr>
              <a:t>.  Plenty of comments from out-of-town golfers and one group of golfers from Omaha said, and I quote, “This place feels like a world class resort.  The staff is incredible and the golf course is amazing.” </a:t>
            </a:r>
          </a:p>
          <a:p>
            <a:pPr marL="342900" marR="0" indent="-342900">
              <a:spcBef>
                <a:spcPts val="0"/>
              </a:spcBef>
              <a:buAutoNum type="arabicPeriod" startAt="20"/>
            </a:pPr>
            <a:r>
              <a:rPr lang="en-US" sz="1200" dirty="0">
                <a:effectLst/>
                <a:latin typeface="Calibri" panose="020F0502020204030204" pitchFamily="34" charset="0"/>
                <a:ea typeface="Calibri" panose="020F0502020204030204" pitchFamily="34" charset="0"/>
                <a:cs typeface="Times New Roman" panose="02020603050405020304" pitchFamily="18" charset="0"/>
              </a:rPr>
              <a:t>We performed street repairs for chip sealing operations. The chip sealing was a very successful operation with material costs with spreading charge at $158,485.34. This amounts to $2.46 per square yard. This is excluding labor and fuel costs.</a:t>
            </a:r>
          </a:p>
          <a:p>
            <a:pPr marL="342900" marR="0" indent="-342900">
              <a:spcBef>
                <a:spcPts val="0"/>
              </a:spcBef>
              <a:buAutoNum type="arabicPeriod" startAt="20"/>
            </a:pPr>
            <a:r>
              <a:rPr lang="en-US" sz="1200" dirty="0">
                <a:effectLst/>
                <a:latin typeface="Calibri" panose="020F0502020204030204" pitchFamily="34" charset="0"/>
                <a:ea typeface="Calibri" panose="020F0502020204030204" pitchFamily="34" charset="0"/>
              </a:rPr>
              <a:t>Completed some panel replacements and large asphalt replacements with concrete list includes Charlotte Dr. and Lucille Ln., 23rd Ave. and Linden St. Intersection, 23rd Ave. and Maple St. - Newton St. alley approach, 19th Ave. and Linden St. stop lane, 17th Ave. and Linden St. cross walk, four large asphalt to concrete replacement repairs on Country Club Dr. These will be ongoing operations throughout the year as warm dry weather permits.</a:t>
            </a:r>
          </a:p>
          <a:p>
            <a:pPr marL="342900" marR="0" indent="-342900">
              <a:spcBef>
                <a:spcPts val="0"/>
              </a:spcBef>
              <a:buAutoNum type="arabicPeriod" startAt="20"/>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Upgraded the server for in-car and body cameras</a:t>
            </a:r>
          </a:p>
          <a:p>
            <a:pPr marL="342900" marR="0" indent="-342900">
              <a:spcBef>
                <a:spcPts val="0"/>
              </a:spcBef>
              <a:buAutoNum type="arabicPeriod" startAt="20"/>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Hired two new officers who have completed their mandatory on line courses and will be attending police academy at the Nebraska Law Enforcement Training Center starting August 27.</a:t>
            </a:r>
          </a:p>
          <a:p>
            <a:pPr marL="342900" marR="0" indent="-342900">
              <a:spcBef>
                <a:spcPts val="0"/>
              </a:spcBef>
              <a:buAutoNum type="arabicPeriod" startAt="20"/>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Participated in Trunk or Treat; Shop with a Cop and National Night Out.</a:t>
            </a:r>
          </a:p>
          <a:p>
            <a:pPr marL="342900" indent="-342900">
              <a:buFont typeface="+mj-lt"/>
              <a:buAutoNum type="arabicPeriod" startAt="34"/>
            </a:pPr>
            <a:r>
              <a:rPr lang="en-US" sz="1200" dirty="0"/>
              <a:t>Went from a ISO Class 5 Fire Department to a Class 4 Fire Department. (Class 1 is the best possible)</a:t>
            </a:r>
          </a:p>
          <a:p>
            <a:pPr marL="342900" indent="-342900">
              <a:buFont typeface="+mj-lt"/>
              <a:buAutoNum type="arabicPeriod" startAt="34"/>
            </a:pPr>
            <a:r>
              <a:rPr lang="en-US" sz="1200" dirty="0"/>
              <a:t>Restructured training facilities and training programs including on boarding new firefighters, driver/operator training, and continuing education</a:t>
            </a:r>
          </a:p>
          <a:p>
            <a:pPr marR="0">
              <a:spcBef>
                <a:spcPts val="0"/>
              </a:spcBef>
            </a:pP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spcBef>
                <a:spcPts val="0"/>
              </a:spcBef>
              <a:buAutoNum type="arabicPeriod" startAt="20"/>
            </a:pPr>
            <a:endParaRPr lang="en-US" sz="1200" dirty="0">
              <a:effectLst/>
              <a:latin typeface="Calibri" panose="020F0502020204030204" pitchFamily="34" charset="0"/>
              <a:ea typeface="Calibri" panose="020F0502020204030204" pitchFamily="34" charset="0"/>
            </a:endParaRPr>
          </a:p>
          <a:p>
            <a:pPr marL="342900" marR="0" indent="-342900">
              <a:spcBef>
                <a:spcPts val="0"/>
              </a:spcBef>
              <a:buAutoNum type="arabicPeriod" startAt="20"/>
            </a:pPr>
            <a:endParaRPr lang="en-US" sz="1200" dirty="0">
              <a:effectLst/>
              <a:latin typeface="Calibri" panose="020F0502020204030204" pitchFamily="34" charset="0"/>
              <a:ea typeface="Calibri" panose="020F0502020204030204" pitchFamily="34" charset="0"/>
            </a:endParaRPr>
          </a:p>
          <a:p>
            <a:pPr marL="342900" marR="0" indent="-342900">
              <a:spcBef>
                <a:spcPts val="0"/>
              </a:spcBef>
              <a:buAutoNum type="arabicPeriod" startAt="20"/>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43558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7864F-EFCB-8B01-7DFA-6AF4D1486156}"/>
              </a:ext>
            </a:extLst>
          </p:cNvPr>
          <p:cNvSpPr>
            <a:spLocks noGrp="1"/>
          </p:cNvSpPr>
          <p:nvPr>
            <p:ph type="title"/>
          </p:nvPr>
        </p:nvSpPr>
        <p:spPr>
          <a:xfrm>
            <a:off x="2057400" y="133816"/>
            <a:ext cx="5054600" cy="761999"/>
          </a:xfrm>
        </p:spPr>
        <p:txBody>
          <a:bodyPr>
            <a:normAutofit fontScale="90000"/>
          </a:bodyPr>
          <a:lstStyle/>
          <a:p>
            <a:r>
              <a:rPr lang="en-US" b="1" dirty="0"/>
              <a:t>BUDGETED EXPENSES </a:t>
            </a:r>
            <a:br>
              <a:rPr lang="en-US" b="1" dirty="0"/>
            </a:br>
            <a:r>
              <a:rPr lang="en-US" b="1" dirty="0"/>
              <a:t>2024-2025 BUDGET</a:t>
            </a:r>
          </a:p>
        </p:txBody>
      </p:sp>
      <p:graphicFrame>
        <p:nvGraphicFramePr>
          <p:cNvPr id="4" name="Table 3">
            <a:extLst>
              <a:ext uri="{FF2B5EF4-FFF2-40B4-BE49-F238E27FC236}">
                <a16:creationId xmlns:a16="http://schemas.microsoft.com/office/drawing/2014/main" id="{6C850FD1-3993-E2CF-0E8A-DD420D71E0E1}"/>
              </a:ext>
            </a:extLst>
          </p:cNvPr>
          <p:cNvGraphicFramePr>
            <a:graphicFrameLocks noGrp="1"/>
          </p:cNvGraphicFramePr>
          <p:nvPr>
            <p:extLst>
              <p:ext uri="{D42A27DB-BD31-4B8C-83A1-F6EECF244321}">
                <p14:modId xmlns:p14="http://schemas.microsoft.com/office/powerpoint/2010/main" val="2210576799"/>
              </p:ext>
            </p:extLst>
          </p:nvPr>
        </p:nvGraphicFramePr>
        <p:xfrm>
          <a:off x="1066800" y="914400"/>
          <a:ext cx="4953000" cy="3886200"/>
        </p:xfrm>
        <a:graphic>
          <a:graphicData uri="http://schemas.openxmlformats.org/drawingml/2006/table">
            <a:tbl>
              <a:tblPr/>
              <a:tblGrid>
                <a:gridCol w="3200400">
                  <a:extLst>
                    <a:ext uri="{9D8B030D-6E8A-4147-A177-3AD203B41FA5}">
                      <a16:colId xmlns:a16="http://schemas.microsoft.com/office/drawing/2014/main" val="4167065022"/>
                    </a:ext>
                  </a:extLst>
                </a:gridCol>
                <a:gridCol w="1752600">
                  <a:extLst>
                    <a:ext uri="{9D8B030D-6E8A-4147-A177-3AD203B41FA5}">
                      <a16:colId xmlns:a16="http://schemas.microsoft.com/office/drawing/2014/main" val="4269416387"/>
                    </a:ext>
                  </a:extLst>
                </a:gridCol>
              </a:tblGrid>
              <a:tr h="274320">
                <a:tc>
                  <a:txBody>
                    <a:bodyPr/>
                    <a:lstStyle/>
                    <a:p>
                      <a:pPr algn="l" fontAlgn="b"/>
                      <a:r>
                        <a:rPr lang="en-US" sz="1300" b="0" i="0" u="none" strike="noStrike" dirty="0">
                          <a:solidFill>
                            <a:srgbClr val="000000"/>
                          </a:solidFill>
                          <a:effectLst/>
                          <a:latin typeface="Calibri" panose="020F0502020204030204" pitchFamily="34" charset="0"/>
                        </a:rPr>
                        <a:t>Aquatic Center</a:t>
                      </a:r>
                    </a:p>
                  </a:txBody>
                  <a:tcPr marL="9513" marR="9513" marT="9513" marB="0" anchor="ctr">
                    <a:lnL>
                      <a:noFill/>
                    </a:lnL>
                    <a:lnR>
                      <a:noFill/>
                    </a:lnR>
                    <a:lnT>
                      <a:noFill/>
                    </a:lnT>
                    <a:lnB>
                      <a:noFill/>
                    </a:lnB>
                    <a:noFill/>
                  </a:tcPr>
                </a:tc>
                <a:tc>
                  <a:txBody>
                    <a:bodyPr/>
                    <a:lstStyle/>
                    <a:p>
                      <a:pPr algn="r" fontAlgn="b"/>
                      <a:r>
                        <a:rPr lang="en-US" sz="1300" b="0" i="0" u="none" strike="noStrike" dirty="0">
                          <a:solidFill>
                            <a:srgbClr val="000000"/>
                          </a:solidFill>
                          <a:effectLst/>
                          <a:latin typeface="Calibri" panose="020F0502020204030204" pitchFamily="34" charset="0"/>
                        </a:rPr>
                        <a:t>                       192,353.00 </a:t>
                      </a:r>
                    </a:p>
                  </a:txBody>
                  <a:tcPr marL="9513" marR="9513" marT="9513" marB="0" anchor="ctr">
                    <a:lnL>
                      <a:noFill/>
                    </a:lnL>
                    <a:lnR>
                      <a:noFill/>
                    </a:lnR>
                    <a:lnT>
                      <a:noFill/>
                    </a:lnT>
                    <a:lnB>
                      <a:noFill/>
                    </a:lnB>
                    <a:noFill/>
                  </a:tcPr>
                </a:tc>
                <a:extLst>
                  <a:ext uri="{0D108BD9-81ED-4DB2-BD59-A6C34878D82A}">
                    <a16:rowId xmlns:a16="http://schemas.microsoft.com/office/drawing/2014/main" val="3379333128"/>
                  </a:ext>
                </a:extLst>
              </a:tr>
              <a:tr h="274320">
                <a:tc>
                  <a:txBody>
                    <a:bodyPr/>
                    <a:lstStyle/>
                    <a:p>
                      <a:pPr algn="l" fontAlgn="b"/>
                      <a:r>
                        <a:rPr lang="en-US" sz="1300" b="0" i="0" u="none" strike="noStrike" dirty="0">
                          <a:solidFill>
                            <a:srgbClr val="000000"/>
                          </a:solidFill>
                          <a:effectLst/>
                          <a:latin typeface="Calibri" panose="020F0502020204030204" pitchFamily="34" charset="0"/>
                        </a:rPr>
                        <a:t>Cemetery</a:t>
                      </a:r>
                    </a:p>
                  </a:txBody>
                  <a:tcPr marL="9513" marR="9513" marT="9513" marB="0" anchor="ctr">
                    <a:lnL>
                      <a:noFill/>
                    </a:lnL>
                    <a:lnR>
                      <a:noFill/>
                    </a:lnR>
                    <a:lnT>
                      <a:noFill/>
                    </a:lnT>
                    <a:lnB>
                      <a:noFill/>
                    </a:lnB>
                    <a:noFill/>
                  </a:tcPr>
                </a:tc>
                <a:tc>
                  <a:txBody>
                    <a:bodyPr/>
                    <a:lstStyle/>
                    <a:p>
                      <a:pPr algn="r" fontAlgn="b"/>
                      <a:r>
                        <a:rPr lang="en-US" sz="1300" b="0" i="0" u="none" strike="noStrike" dirty="0">
                          <a:solidFill>
                            <a:srgbClr val="000000"/>
                          </a:solidFill>
                          <a:effectLst/>
                          <a:latin typeface="Calibri" panose="020F0502020204030204" pitchFamily="34" charset="0"/>
                        </a:rPr>
                        <a:t>                       223,574.00 </a:t>
                      </a:r>
                    </a:p>
                  </a:txBody>
                  <a:tcPr marL="9513" marR="9513" marT="9513" marB="0" anchor="ctr">
                    <a:lnL>
                      <a:noFill/>
                    </a:lnL>
                    <a:lnR>
                      <a:noFill/>
                    </a:lnR>
                    <a:lnT>
                      <a:noFill/>
                    </a:lnT>
                    <a:lnB>
                      <a:noFill/>
                    </a:lnB>
                    <a:noFill/>
                  </a:tcPr>
                </a:tc>
                <a:extLst>
                  <a:ext uri="{0D108BD9-81ED-4DB2-BD59-A6C34878D82A}">
                    <a16:rowId xmlns:a16="http://schemas.microsoft.com/office/drawing/2014/main" val="1591076612"/>
                  </a:ext>
                </a:extLst>
              </a:tr>
              <a:tr h="274320">
                <a:tc>
                  <a:txBody>
                    <a:bodyPr/>
                    <a:lstStyle/>
                    <a:p>
                      <a:pPr algn="l" fontAlgn="b"/>
                      <a:r>
                        <a:rPr lang="en-US" sz="1300" b="0" i="0" u="none" strike="noStrike" dirty="0">
                          <a:solidFill>
                            <a:srgbClr val="000000"/>
                          </a:solidFill>
                          <a:effectLst/>
                          <a:latin typeface="Calibri" panose="020F0502020204030204" pitchFamily="34" charset="0"/>
                        </a:rPr>
                        <a:t>Fire Department</a:t>
                      </a:r>
                    </a:p>
                  </a:txBody>
                  <a:tcPr marL="9513" marR="9513" marT="9513" marB="0" anchor="ctr">
                    <a:lnL>
                      <a:noFill/>
                    </a:lnL>
                    <a:lnR>
                      <a:noFill/>
                    </a:lnR>
                    <a:lnT>
                      <a:noFill/>
                    </a:lnT>
                    <a:lnB>
                      <a:noFill/>
                    </a:lnB>
                    <a:noFill/>
                  </a:tcPr>
                </a:tc>
                <a:tc>
                  <a:txBody>
                    <a:bodyPr/>
                    <a:lstStyle/>
                    <a:p>
                      <a:pPr algn="r" fontAlgn="b"/>
                      <a:r>
                        <a:rPr lang="en-US" sz="1300" b="0" i="0" u="none" strike="noStrike" dirty="0">
                          <a:solidFill>
                            <a:srgbClr val="000000"/>
                          </a:solidFill>
                          <a:effectLst/>
                          <a:latin typeface="Calibri" panose="020F0502020204030204" pitchFamily="34" charset="0"/>
                        </a:rPr>
                        <a:t>                       238,934.00 </a:t>
                      </a:r>
                    </a:p>
                  </a:txBody>
                  <a:tcPr marL="9513" marR="9513" marT="9513" marB="0" anchor="ctr">
                    <a:lnL>
                      <a:noFill/>
                    </a:lnL>
                    <a:lnR>
                      <a:noFill/>
                    </a:lnR>
                    <a:lnT>
                      <a:noFill/>
                    </a:lnT>
                    <a:lnB>
                      <a:noFill/>
                    </a:lnB>
                    <a:noFill/>
                  </a:tcPr>
                </a:tc>
                <a:extLst>
                  <a:ext uri="{0D108BD9-81ED-4DB2-BD59-A6C34878D82A}">
                    <a16:rowId xmlns:a16="http://schemas.microsoft.com/office/drawing/2014/main" val="602912196"/>
                  </a:ext>
                </a:extLst>
              </a:tr>
              <a:tr h="274320">
                <a:tc>
                  <a:txBody>
                    <a:bodyPr/>
                    <a:lstStyle/>
                    <a:p>
                      <a:pPr algn="l" fontAlgn="b"/>
                      <a:r>
                        <a:rPr lang="en-US" sz="1300" b="0" i="0" u="none" strike="noStrike">
                          <a:solidFill>
                            <a:srgbClr val="000000"/>
                          </a:solidFill>
                          <a:effectLst/>
                          <a:latin typeface="Calibri" panose="020F0502020204030204" pitchFamily="34" charset="0"/>
                        </a:rPr>
                        <a:t>General Administration</a:t>
                      </a:r>
                    </a:p>
                  </a:txBody>
                  <a:tcPr marL="9513" marR="9513" marT="9513" marB="0" anchor="ctr">
                    <a:lnL>
                      <a:noFill/>
                    </a:lnL>
                    <a:lnR>
                      <a:noFill/>
                    </a:lnR>
                    <a:lnT>
                      <a:noFill/>
                    </a:lnT>
                    <a:lnB>
                      <a:noFill/>
                    </a:lnB>
                    <a:noFill/>
                  </a:tcPr>
                </a:tc>
                <a:tc>
                  <a:txBody>
                    <a:bodyPr/>
                    <a:lstStyle/>
                    <a:p>
                      <a:pPr algn="r" fontAlgn="b"/>
                      <a:r>
                        <a:rPr lang="en-US" sz="1300" b="0" i="0" u="none" strike="noStrike" dirty="0">
                          <a:solidFill>
                            <a:srgbClr val="000000"/>
                          </a:solidFill>
                          <a:effectLst/>
                          <a:latin typeface="Calibri" panose="020F0502020204030204" pitchFamily="34" charset="0"/>
                        </a:rPr>
                        <a:t>                    1,174,330.00 </a:t>
                      </a:r>
                    </a:p>
                  </a:txBody>
                  <a:tcPr marL="9513" marR="9513" marT="9513" marB="0" anchor="ctr">
                    <a:lnL>
                      <a:noFill/>
                    </a:lnL>
                    <a:lnR>
                      <a:noFill/>
                    </a:lnR>
                    <a:lnT>
                      <a:noFill/>
                    </a:lnT>
                    <a:lnB>
                      <a:noFill/>
                    </a:lnB>
                    <a:noFill/>
                  </a:tcPr>
                </a:tc>
                <a:extLst>
                  <a:ext uri="{0D108BD9-81ED-4DB2-BD59-A6C34878D82A}">
                    <a16:rowId xmlns:a16="http://schemas.microsoft.com/office/drawing/2014/main" val="2008715464"/>
                  </a:ext>
                </a:extLst>
              </a:tr>
              <a:tr h="274320">
                <a:tc>
                  <a:txBody>
                    <a:bodyPr/>
                    <a:lstStyle/>
                    <a:p>
                      <a:pPr algn="l" fontAlgn="b"/>
                      <a:r>
                        <a:rPr lang="en-US" sz="1300" b="0" i="0" u="none" strike="noStrike">
                          <a:solidFill>
                            <a:srgbClr val="000000"/>
                          </a:solidFill>
                          <a:effectLst/>
                          <a:latin typeface="Calibri" panose="020F0502020204030204" pitchFamily="34" charset="0"/>
                        </a:rPr>
                        <a:t>Library</a:t>
                      </a:r>
                    </a:p>
                  </a:txBody>
                  <a:tcPr marL="9513" marR="9513" marT="9513" marB="0" anchor="ctr">
                    <a:lnL>
                      <a:noFill/>
                    </a:lnL>
                    <a:lnR>
                      <a:noFill/>
                    </a:lnR>
                    <a:lnT>
                      <a:noFill/>
                    </a:lnT>
                    <a:lnB>
                      <a:noFill/>
                    </a:lnB>
                    <a:noFill/>
                  </a:tcPr>
                </a:tc>
                <a:tc>
                  <a:txBody>
                    <a:bodyPr/>
                    <a:lstStyle/>
                    <a:p>
                      <a:pPr algn="r" fontAlgn="b"/>
                      <a:r>
                        <a:rPr lang="en-US" sz="1300" b="0" i="0" u="none" strike="noStrike" dirty="0">
                          <a:solidFill>
                            <a:srgbClr val="000000"/>
                          </a:solidFill>
                          <a:effectLst/>
                          <a:latin typeface="Calibri" panose="020F0502020204030204" pitchFamily="34" charset="0"/>
                        </a:rPr>
                        <a:t>                       572,625.00 </a:t>
                      </a:r>
                    </a:p>
                  </a:txBody>
                  <a:tcPr marL="9513" marR="9513" marT="9513" marB="0" anchor="ctr">
                    <a:lnL>
                      <a:noFill/>
                    </a:lnL>
                    <a:lnR>
                      <a:noFill/>
                    </a:lnR>
                    <a:lnT>
                      <a:noFill/>
                    </a:lnT>
                    <a:lnB>
                      <a:noFill/>
                    </a:lnB>
                    <a:noFill/>
                  </a:tcPr>
                </a:tc>
                <a:extLst>
                  <a:ext uri="{0D108BD9-81ED-4DB2-BD59-A6C34878D82A}">
                    <a16:rowId xmlns:a16="http://schemas.microsoft.com/office/drawing/2014/main" val="1577099332"/>
                  </a:ext>
                </a:extLst>
              </a:tr>
              <a:tr h="274320">
                <a:tc>
                  <a:txBody>
                    <a:bodyPr/>
                    <a:lstStyle/>
                    <a:p>
                      <a:pPr algn="l" fontAlgn="b"/>
                      <a:r>
                        <a:rPr lang="en-US" sz="1300" b="0" i="0" u="none" strike="noStrike" dirty="0">
                          <a:solidFill>
                            <a:srgbClr val="000000"/>
                          </a:solidFill>
                          <a:effectLst/>
                          <a:latin typeface="Calibri" panose="020F0502020204030204" pitchFamily="34" charset="0"/>
                        </a:rPr>
                        <a:t>Parks </a:t>
                      </a:r>
                    </a:p>
                  </a:txBody>
                  <a:tcPr marL="9513" marR="9513" marT="9513" marB="0" anchor="ctr">
                    <a:lnL>
                      <a:noFill/>
                    </a:lnL>
                    <a:lnR>
                      <a:noFill/>
                    </a:lnR>
                    <a:lnT>
                      <a:noFill/>
                    </a:lnT>
                    <a:lnB>
                      <a:noFill/>
                    </a:lnB>
                    <a:noFill/>
                  </a:tcPr>
                </a:tc>
                <a:tc>
                  <a:txBody>
                    <a:bodyPr/>
                    <a:lstStyle/>
                    <a:p>
                      <a:pPr algn="r" fontAlgn="b"/>
                      <a:r>
                        <a:rPr lang="en-US" sz="1300" b="0" i="0" u="none" strike="noStrike" dirty="0">
                          <a:solidFill>
                            <a:srgbClr val="000000"/>
                          </a:solidFill>
                          <a:effectLst/>
                          <a:latin typeface="Calibri" panose="020F0502020204030204" pitchFamily="34" charset="0"/>
                        </a:rPr>
                        <a:t>                    1,025,630.00 </a:t>
                      </a:r>
                    </a:p>
                  </a:txBody>
                  <a:tcPr marL="9513" marR="9513" marT="9513" marB="0" anchor="ctr">
                    <a:lnL>
                      <a:noFill/>
                    </a:lnL>
                    <a:lnR>
                      <a:noFill/>
                    </a:lnR>
                    <a:lnT>
                      <a:noFill/>
                    </a:lnT>
                    <a:lnB>
                      <a:noFill/>
                    </a:lnB>
                    <a:noFill/>
                  </a:tcPr>
                </a:tc>
                <a:extLst>
                  <a:ext uri="{0D108BD9-81ED-4DB2-BD59-A6C34878D82A}">
                    <a16:rowId xmlns:a16="http://schemas.microsoft.com/office/drawing/2014/main" val="1611912290"/>
                  </a:ext>
                </a:extLst>
              </a:tr>
              <a:tr h="274320">
                <a:tc>
                  <a:txBody>
                    <a:bodyPr/>
                    <a:lstStyle/>
                    <a:p>
                      <a:pPr algn="l" fontAlgn="b"/>
                      <a:r>
                        <a:rPr lang="en-US" sz="1300" b="0" i="0" u="none" strike="noStrike" dirty="0">
                          <a:solidFill>
                            <a:srgbClr val="000000"/>
                          </a:solidFill>
                          <a:effectLst/>
                          <a:latin typeface="Calibri" panose="020F0502020204030204" pitchFamily="34" charset="0"/>
                        </a:rPr>
                        <a:t>Golf Course</a:t>
                      </a:r>
                    </a:p>
                  </a:txBody>
                  <a:tcPr marL="9513" marR="9513" marT="9513" marB="0" anchor="ctr">
                    <a:lnL>
                      <a:noFill/>
                    </a:lnL>
                    <a:lnR>
                      <a:noFill/>
                    </a:lnR>
                    <a:lnT>
                      <a:noFill/>
                    </a:lnT>
                    <a:lnB>
                      <a:noFill/>
                    </a:lnB>
                    <a:noFill/>
                  </a:tcPr>
                </a:tc>
                <a:tc>
                  <a:txBody>
                    <a:bodyPr/>
                    <a:lstStyle/>
                    <a:p>
                      <a:pPr algn="r" fontAlgn="b"/>
                      <a:r>
                        <a:rPr lang="en-US" sz="1300" b="0" i="0" u="none" strike="noStrike">
                          <a:solidFill>
                            <a:srgbClr val="000000"/>
                          </a:solidFill>
                          <a:effectLst/>
                          <a:latin typeface="Calibri" panose="020F0502020204030204" pitchFamily="34" charset="0"/>
                        </a:rPr>
                        <a:t>                       770,676.00 </a:t>
                      </a:r>
                    </a:p>
                  </a:txBody>
                  <a:tcPr marL="9513" marR="9513" marT="9513" marB="0" anchor="ctr">
                    <a:lnL>
                      <a:noFill/>
                    </a:lnL>
                    <a:lnR>
                      <a:noFill/>
                    </a:lnR>
                    <a:lnT>
                      <a:noFill/>
                    </a:lnT>
                    <a:lnB>
                      <a:noFill/>
                    </a:lnB>
                    <a:noFill/>
                  </a:tcPr>
                </a:tc>
                <a:extLst>
                  <a:ext uri="{0D108BD9-81ED-4DB2-BD59-A6C34878D82A}">
                    <a16:rowId xmlns:a16="http://schemas.microsoft.com/office/drawing/2014/main" val="2302471356"/>
                  </a:ext>
                </a:extLst>
              </a:tr>
              <a:tr h="274320">
                <a:tc>
                  <a:txBody>
                    <a:bodyPr/>
                    <a:lstStyle/>
                    <a:p>
                      <a:pPr algn="l" fontAlgn="b"/>
                      <a:r>
                        <a:rPr lang="en-US" sz="1300" b="0" i="0" u="none" strike="noStrike" dirty="0">
                          <a:solidFill>
                            <a:srgbClr val="000000"/>
                          </a:solidFill>
                          <a:effectLst/>
                          <a:latin typeface="Calibri" panose="020F0502020204030204" pitchFamily="34" charset="0"/>
                        </a:rPr>
                        <a:t>Police Department</a:t>
                      </a:r>
                    </a:p>
                  </a:txBody>
                  <a:tcPr marL="9513" marR="9513" marT="9513" marB="0" anchor="ctr">
                    <a:lnL>
                      <a:noFill/>
                    </a:lnL>
                    <a:lnR>
                      <a:noFill/>
                    </a:lnR>
                    <a:lnT>
                      <a:noFill/>
                    </a:lnT>
                    <a:lnB>
                      <a:noFill/>
                    </a:lnB>
                    <a:noFill/>
                  </a:tcPr>
                </a:tc>
                <a:tc>
                  <a:txBody>
                    <a:bodyPr/>
                    <a:lstStyle/>
                    <a:p>
                      <a:pPr algn="r" fontAlgn="b"/>
                      <a:r>
                        <a:rPr lang="en-US" sz="1300" b="0" i="0" u="none" strike="noStrike">
                          <a:solidFill>
                            <a:srgbClr val="000000"/>
                          </a:solidFill>
                          <a:effectLst/>
                          <a:latin typeface="Calibri" panose="020F0502020204030204" pitchFamily="34" charset="0"/>
                        </a:rPr>
                        <a:t>                    1,992,062.00 </a:t>
                      </a:r>
                    </a:p>
                  </a:txBody>
                  <a:tcPr marL="9513" marR="9513" marT="9513" marB="0" anchor="ctr">
                    <a:lnL>
                      <a:noFill/>
                    </a:lnL>
                    <a:lnR>
                      <a:noFill/>
                    </a:lnR>
                    <a:lnT>
                      <a:noFill/>
                    </a:lnT>
                    <a:lnB>
                      <a:noFill/>
                    </a:lnB>
                    <a:noFill/>
                  </a:tcPr>
                </a:tc>
                <a:extLst>
                  <a:ext uri="{0D108BD9-81ED-4DB2-BD59-A6C34878D82A}">
                    <a16:rowId xmlns:a16="http://schemas.microsoft.com/office/drawing/2014/main" val="430046689"/>
                  </a:ext>
                </a:extLst>
              </a:tr>
              <a:tr h="274320">
                <a:tc>
                  <a:txBody>
                    <a:bodyPr/>
                    <a:lstStyle/>
                    <a:p>
                      <a:pPr algn="l" fontAlgn="b"/>
                      <a:r>
                        <a:rPr lang="en-US" sz="1300" b="0" i="0" u="none" strike="noStrike" dirty="0">
                          <a:solidFill>
                            <a:srgbClr val="000000"/>
                          </a:solidFill>
                          <a:effectLst/>
                          <a:latin typeface="Calibri" panose="020F0502020204030204" pitchFamily="34" charset="0"/>
                        </a:rPr>
                        <a:t>Economic Development</a:t>
                      </a:r>
                    </a:p>
                  </a:txBody>
                  <a:tcPr marL="9513" marR="9513" marT="9513" marB="0" anchor="ctr">
                    <a:lnL>
                      <a:noFill/>
                    </a:lnL>
                    <a:lnR>
                      <a:noFill/>
                    </a:lnR>
                    <a:lnT>
                      <a:noFill/>
                    </a:lnT>
                    <a:lnB>
                      <a:noFill/>
                    </a:lnB>
                    <a:noFill/>
                  </a:tcPr>
                </a:tc>
                <a:tc>
                  <a:txBody>
                    <a:bodyPr/>
                    <a:lstStyle/>
                    <a:p>
                      <a:pPr algn="r" fontAlgn="b"/>
                      <a:r>
                        <a:rPr lang="en-US" sz="1300" b="0" i="0" u="none" strike="noStrike" dirty="0">
                          <a:solidFill>
                            <a:srgbClr val="000000"/>
                          </a:solidFill>
                          <a:effectLst/>
                          <a:latin typeface="Calibri" panose="020F0502020204030204" pitchFamily="34" charset="0"/>
                        </a:rPr>
                        <a:t>                       296,926.00 </a:t>
                      </a:r>
                    </a:p>
                  </a:txBody>
                  <a:tcPr marL="9513" marR="9513" marT="9513" marB="0" anchor="ctr">
                    <a:lnL>
                      <a:noFill/>
                    </a:lnL>
                    <a:lnR>
                      <a:noFill/>
                    </a:lnR>
                    <a:lnT>
                      <a:noFill/>
                    </a:lnT>
                    <a:lnB>
                      <a:noFill/>
                    </a:lnB>
                    <a:noFill/>
                  </a:tcPr>
                </a:tc>
                <a:extLst>
                  <a:ext uri="{0D108BD9-81ED-4DB2-BD59-A6C34878D82A}">
                    <a16:rowId xmlns:a16="http://schemas.microsoft.com/office/drawing/2014/main" val="2892410138"/>
                  </a:ext>
                </a:extLst>
              </a:tr>
              <a:tr h="274320">
                <a:tc>
                  <a:txBody>
                    <a:bodyPr/>
                    <a:lstStyle/>
                    <a:p>
                      <a:pPr algn="l" fontAlgn="b"/>
                      <a:r>
                        <a:rPr lang="en-US" sz="1300" b="0" i="0" u="none" strike="noStrike">
                          <a:solidFill>
                            <a:srgbClr val="000000"/>
                          </a:solidFill>
                          <a:effectLst/>
                          <a:latin typeface="Calibri" panose="020F0502020204030204" pitchFamily="34" charset="0"/>
                        </a:rPr>
                        <a:t>Inspection Department</a:t>
                      </a:r>
                    </a:p>
                  </a:txBody>
                  <a:tcPr marL="9513" marR="9513" marT="9513" marB="0" anchor="ctr">
                    <a:lnL>
                      <a:noFill/>
                    </a:lnL>
                    <a:lnR>
                      <a:noFill/>
                    </a:lnR>
                    <a:lnT>
                      <a:noFill/>
                    </a:lnT>
                    <a:lnB>
                      <a:noFill/>
                    </a:lnB>
                    <a:noFill/>
                  </a:tcPr>
                </a:tc>
                <a:tc>
                  <a:txBody>
                    <a:bodyPr/>
                    <a:lstStyle/>
                    <a:p>
                      <a:pPr algn="r" fontAlgn="b"/>
                      <a:r>
                        <a:rPr lang="en-US" sz="1300" b="0" i="0" u="none" strike="noStrike">
                          <a:solidFill>
                            <a:srgbClr val="000000"/>
                          </a:solidFill>
                          <a:effectLst/>
                          <a:latin typeface="Calibri" panose="020F0502020204030204" pitchFamily="34" charset="0"/>
                        </a:rPr>
                        <a:t>                       218,443.00 </a:t>
                      </a:r>
                    </a:p>
                  </a:txBody>
                  <a:tcPr marL="9513" marR="9513" marT="9513" marB="0" anchor="ctr">
                    <a:lnL>
                      <a:noFill/>
                    </a:lnL>
                    <a:lnR>
                      <a:noFill/>
                    </a:lnR>
                    <a:lnT>
                      <a:noFill/>
                    </a:lnT>
                    <a:lnB>
                      <a:noFill/>
                    </a:lnB>
                    <a:noFill/>
                  </a:tcPr>
                </a:tc>
                <a:extLst>
                  <a:ext uri="{0D108BD9-81ED-4DB2-BD59-A6C34878D82A}">
                    <a16:rowId xmlns:a16="http://schemas.microsoft.com/office/drawing/2014/main" val="1860429680"/>
                  </a:ext>
                </a:extLst>
              </a:tr>
              <a:tr h="274320">
                <a:tc>
                  <a:txBody>
                    <a:bodyPr/>
                    <a:lstStyle/>
                    <a:p>
                      <a:pPr algn="l" fontAlgn="b"/>
                      <a:r>
                        <a:rPr lang="en-US" sz="1300" b="0" i="0" u="none" strike="noStrike" dirty="0">
                          <a:solidFill>
                            <a:srgbClr val="000000"/>
                          </a:solidFill>
                          <a:effectLst/>
                          <a:latin typeface="Calibri" panose="020F0502020204030204" pitchFamily="34" charset="0"/>
                        </a:rPr>
                        <a:t>Public Transportation</a:t>
                      </a:r>
                    </a:p>
                  </a:txBody>
                  <a:tcPr marL="9513" marR="9513" marT="9513" marB="0" anchor="ctr">
                    <a:lnL>
                      <a:noFill/>
                    </a:lnL>
                    <a:lnR>
                      <a:noFill/>
                    </a:lnR>
                    <a:lnT>
                      <a:noFill/>
                    </a:lnT>
                    <a:lnB>
                      <a:noFill/>
                    </a:lnB>
                    <a:noFill/>
                  </a:tcPr>
                </a:tc>
                <a:tc>
                  <a:txBody>
                    <a:bodyPr/>
                    <a:lstStyle/>
                    <a:p>
                      <a:pPr algn="r" fontAlgn="b"/>
                      <a:r>
                        <a:rPr lang="en-US" sz="1300" b="0" i="0" u="none" strike="noStrike">
                          <a:solidFill>
                            <a:srgbClr val="000000"/>
                          </a:solidFill>
                          <a:effectLst/>
                          <a:latin typeface="Calibri" panose="020F0502020204030204" pitchFamily="34" charset="0"/>
                        </a:rPr>
                        <a:t>                       467,934.00 </a:t>
                      </a:r>
                    </a:p>
                  </a:txBody>
                  <a:tcPr marL="9513" marR="9513" marT="9513" marB="0" anchor="ctr">
                    <a:lnL>
                      <a:noFill/>
                    </a:lnL>
                    <a:lnR>
                      <a:noFill/>
                    </a:lnR>
                    <a:lnT>
                      <a:noFill/>
                    </a:lnT>
                    <a:lnB>
                      <a:noFill/>
                    </a:lnB>
                    <a:noFill/>
                  </a:tcPr>
                </a:tc>
                <a:extLst>
                  <a:ext uri="{0D108BD9-81ED-4DB2-BD59-A6C34878D82A}">
                    <a16:rowId xmlns:a16="http://schemas.microsoft.com/office/drawing/2014/main" val="2673088504"/>
                  </a:ext>
                </a:extLst>
              </a:tr>
              <a:tr h="274320">
                <a:tc>
                  <a:txBody>
                    <a:bodyPr/>
                    <a:lstStyle/>
                    <a:p>
                      <a:pPr algn="l" fontAlgn="b"/>
                      <a:r>
                        <a:rPr lang="en-US" sz="1300" b="0" i="0" u="none" strike="noStrike" dirty="0">
                          <a:solidFill>
                            <a:srgbClr val="000000"/>
                          </a:solidFill>
                          <a:effectLst/>
                          <a:latin typeface="Calibri" panose="020F0502020204030204" pitchFamily="34" charset="0"/>
                        </a:rPr>
                        <a:t>Special Projects</a:t>
                      </a:r>
                    </a:p>
                  </a:txBody>
                  <a:tcPr marL="9513" marR="9513" marT="9513" marB="0" anchor="ctr">
                    <a:lnL>
                      <a:noFill/>
                    </a:lnL>
                    <a:lnR>
                      <a:noFill/>
                    </a:lnR>
                    <a:lnT>
                      <a:noFill/>
                    </a:lnT>
                    <a:lnB>
                      <a:noFill/>
                    </a:lnB>
                    <a:noFill/>
                  </a:tcPr>
                </a:tc>
                <a:tc>
                  <a:txBody>
                    <a:bodyPr/>
                    <a:lstStyle/>
                    <a:p>
                      <a:pPr algn="r" fontAlgn="b"/>
                      <a:r>
                        <a:rPr lang="en-US" sz="1300" b="0" i="0" u="none" strike="noStrike" dirty="0">
                          <a:solidFill>
                            <a:srgbClr val="000000"/>
                          </a:solidFill>
                          <a:effectLst/>
                          <a:latin typeface="Calibri" panose="020F0502020204030204" pitchFamily="34" charset="0"/>
                        </a:rPr>
                        <a:t>                    3,382,540.00 </a:t>
                      </a:r>
                    </a:p>
                  </a:txBody>
                  <a:tcPr marL="9513" marR="9513" marT="9513" marB="0" anchor="ctr">
                    <a:lnL>
                      <a:noFill/>
                    </a:lnL>
                    <a:lnR>
                      <a:noFill/>
                    </a:lnR>
                    <a:lnT>
                      <a:noFill/>
                    </a:lnT>
                    <a:lnB>
                      <a:noFill/>
                    </a:lnB>
                    <a:noFill/>
                  </a:tcPr>
                </a:tc>
                <a:extLst>
                  <a:ext uri="{0D108BD9-81ED-4DB2-BD59-A6C34878D82A}">
                    <a16:rowId xmlns:a16="http://schemas.microsoft.com/office/drawing/2014/main" val="1367508695"/>
                  </a:ext>
                </a:extLst>
              </a:tr>
              <a:tr h="274320">
                <a:tc>
                  <a:txBody>
                    <a:bodyPr/>
                    <a:lstStyle/>
                    <a:p>
                      <a:pPr algn="l" fontAlgn="b"/>
                      <a:r>
                        <a:rPr lang="en-US" sz="1300" b="0" i="0" u="none" strike="noStrike" dirty="0">
                          <a:solidFill>
                            <a:srgbClr val="000000"/>
                          </a:solidFill>
                          <a:effectLst/>
                          <a:latin typeface="Calibri" panose="020F0502020204030204" pitchFamily="34" charset="0"/>
                        </a:rPr>
                        <a:t>Capital Projects</a:t>
                      </a:r>
                    </a:p>
                  </a:txBody>
                  <a:tcPr marL="9513" marR="9513" marT="9513"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b"/>
                      <a:r>
                        <a:rPr lang="en-US" sz="1300" b="0" i="0" u="none" strike="noStrike" dirty="0">
                          <a:solidFill>
                            <a:srgbClr val="000000"/>
                          </a:solidFill>
                          <a:effectLst/>
                          <a:latin typeface="Calibri" panose="020F0502020204030204" pitchFamily="34" charset="0"/>
                        </a:rPr>
                        <a:t>                       181,500.00 </a:t>
                      </a:r>
                    </a:p>
                  </a:txBody>
                  <a:tcPr marL="9513" marR="9513" marT="9513" marB="0" anchor="ctr">
                    <a:lnL>
                      <a:noFill/>
                    </a:lnL>
                    <a:lnR>
                      <a:noFill/>
                    </a:lnR>
                    <a:lnT>
                      <a:no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7461398"/>
                  </a:ext>
                </a:extLst>
              </a:tr>
              <a:tr h="320040">
                <a:tc>
                  <a:txBody>
                    <a:bodyPr/>
                    <a:lstStyle/>
                    <a:p>
                      <a:pPr algn="ctr" fontAlgn="b"/>
                      <a:r>
                        <a:rPr lang="en-US" sz="1600" b="1" i="0" u="none" strike="noStrike" dirty="0">
                          <a:solidFill>
                            <a:srgbClr val="000000"/>
                          </a:solidFill>
                          <a:effectLst/>
                          <a:latin typeface="Calibri" panose="020F0502020204030204" pitchFamily="34" charset="0"/>
                        </a:rPr>
                        <a:t>Total General</a:t>
                      </a:r>
                    </a:p>
                  </a:txBody>
                  <a:tcPr marL="9513" marR="9513" marT="9513"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ctr" fontAlgn="b"/>
                      <a:r>
                        <a:rPr lang="en-US" sz="1600" b="1" i="0" u="none" strike="noStrike" dirty="0">
                          <a:solidFill>
                            <a:srgbClr val="000000"/>
                          </a:solidFill>
                          <a:effectLst/>
                          <a:latin typeface="Calibri" panose="020F0502020204030204" pitchFamily="34" charset="0"/>
                        </a:rPr>
                        <a:t>10,737,527.00</a:t>
                      </a:r>
                    </a:p>
                  </a:txBody>
                  <a:tcPr marL="9513" marR="9513" marT="9513" marB="0" anchor="ctr">
                    <a:lnL>
                      <a:noFill/>
                    </a:lnL>
                    <a:lnR>
                      <a:noFill/>
                    </a:lnR>
                    <a:lnT w="12700" cap="flat" cmpd="sng" algn="ctr">
                      <a:solidFill>
                        <a:schemeClr val="tx1"/>
                      </a:solidFill>
                      <a:prstDash val="solid"/>
                      <a:round/>
                      <a:headEnd type="none" w="med" len="med"/>
                      <a:tailEnd type="none" w="med" len="med"/>
                    </a:lnT>
                    <a:lnB>
                      <a:noFill/>
                    </a:lnB>
                    <a:noFill/>
                  </a:tcPr>
                </a:tc>
                <a:extLst>
                  <a:ext uri="{0D108BD9-81ED-4DB2-BD59-A6C34878D82A}">
                    <a16:rowId xmlns:a16="http://schemas.microsoft.com/office/drawing/2014/main" val="4237747869"/>
                  </a:ext>
                </a:extLst>
              </a:tr>
            </a:tbl>
          </a:graphicData>
        </a:graphic>
      </p:graphicFrame>
      <p:graphicFrame>
        <p:nvGraphicFramePr>
          <p:cNvPr id="5" name="Table 4">
            <a:extLst>
              <a:ext uri="{FF2B5EF4-FFF2-40B4-BE49-F238E27FC236}">
                <a16:creationId xmlns:a16="http://schemas.microsoft.com/office/drawing/2014/main" id="{02458C4B-2A8E-F7F2-94C6-179A8F638068}"/>
              </a:ext>
            </a:extLst>
          </p:cNvPr>
          <p:cNvGraphicFramePr>
            <a:graphicFrameLocks noGrp="1"/>
          </p:cNvGraphicFramePr>
          <p:nvPr>
            <p:extLst>
              <p:ext uri="{D42A27DB-BD31-4B8C-83A1-F6EECF244321}">
                <p14:modId xmlns:p14="http://schemas.microsoft.com/office/powerpoint/2010/main" val="138090233"/>
              </p:ext>
            </p:extLst>
          </p:nvPr>
        </p:nvGraphicFramePr>
        <p:xfrm>
          <a:off x="1066800" y="4876799"/>
          <a:ext cx="4953000" cy="3276601"/>
        </p:xfrm>
        <a:graphic>
          <a:graphicData uri="http://schemas.openxmlformats.org/drawingml/2006/table">
            <a:tbl>
              <a:tblPr/>
              <a:tblGrid>
                <a:gridCol w="2436812">
                  <a:extLst>
                    <a:ext uri="{9D8B030D-6E8A-4147-A177-3AD203B41FA5}">
                      <a16:colId xmlns:a16="http://schemas.microsoft.com/office/drawing/2014/main" val="3767531054"/>
                    </a:ext>
                  </a:extLst>
                </a:gridCol>
                <a:gridCol w="2516188">
                  <a:extLst>
                    <a:ext uri="{9D8B030D-6E8A-4147-A177-3AD203B41FA5}">
                      <a16:colId xmlns:a16="http://schemas.microsoft.com/office/drawing/2014/main" val="4294878409"/>
                    </a:ext>
                  </a:extLst>
                </a:gridCol>
              </a:tblGrid>
              <a:tr h="342331">
                <a:tc gridSpan="2">
                  <a:txBody>
                    <a:bodyPr/>
                    <a:lstStyle/>
                    <a:p>
                      <a:pPr algn="ctr" fontAlgn="b"/>
                      <a:r>
                        <a:rPr lang="en-US" sz="1200" b="0" i="0" u="none" strike="noStrike" dirty="0">
                          <a:solidFill>
                            <a:srgbClr val="000000"/>
                          </a:solidFill>
                          <a:effectLst/>
                          <a:latin typeface="Calibri" panose="020F0502020204030204" pitchFamily="34" charset="0"/>
                        </a:rPr>
                        <a:t>Non-General</a:t>
                      </a:r>
                    </a:p>
                  </a:txBody>
                  <a:tcPr marL="9525" marR="9525" marT="9525" marB="0" anchor="b">
                    <a:lnL>
                      <a:noFill/>
                    </a:lnL>
                    <a:lnR>
                      <a:noFill/>
                    </a:lnR>
                    <a:lnT>
                      <a:noFill/>
                    </a:lnT>
                    <a:lnB>
                      <a:noFill/>
                    </a:lnB>
                    <a:noFill/>
                  </a:tcPr>
                </a:tc>
                <a:tc hMerge="1">
                  <a:txBody>
                    <a:bodyPr/>
                    <a:lstStyle/>
                    <a:p>
                      <a:pPr algn="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958228363"/>
                  </a:ext>
                </a:extLst>
              </a:tr>
              <a:tr h="293427">
                <a:tc>
                  <a:txBody>
                    <a:bodyPr/>
                    <a:lstStyle/>
                    <a:p>
                      <a:pPr algn="l" fontAlgn="b"/>
                      <a:r>
                        <a:rPr lang="en-US" sz="1400" b="0" i="0" u="none" strike="noStrike" dirty="0">
                          <a:solidFill>
                            <a:srgbClr val="000000"/>
                          </a:solidFill>
                          <a:effectLst/>
                          <a:latin typeface="Calibri" panose="020F0502020204030204" pitchFamily="34" charset="0"/>
                        </a:rPr>
                        <a:t>Special Revenue Funds</a:t>
                      </a:r>
                    </a:p>
                  </a:txBody>
                  <a:tcPr marL="9525" marR="9525" marT="9525" marB="0" anchor="b">
                    <a:lnL>
                      <a:noFill/>
                    </a:lnL>
                    <a:lnR>
                      <a:noFill/>
                    </a:lnR>
                    <a:lnT>
                      <a:noFill/>
                    </a:lnT>
                    <a:lnB>
                      <a:noFill/>
                    </a:lnB>
                    <a:noFill/>
                  </a:tcPr>
                </a:tc>
                <a:tc>
                  <a:txBody>
                    <a:bodyPr/>
                    <a:lstStyle/>
                    <a:p>
                      <a:pPr algn="r" fontAlgn="b"/>
                      <a:r>
                        <a:rPr lang="en-US" sz="1400" b="0" i="0" u="none" strike="noStrike" dirty="0">
                          <a:solidFill>
                            <a:srgbClr val="000000"/>
                          </a:solidFill>
                          <a:effectLst/>
                          <a:latin typeface="Calibri" panose="020F0502020204030204" pitchFamily="34" charset="0"/>
                        </a:rPr>
                        <a:t>                            5,300.00 </a:t>
                      </a:r>
                    </a:p>
                  </a:txBody>
                  <a:tcPr marL="9525" marR="9525" marT="9525" marB="0" anchor="b">
                    <a:lnL>
                      <a:noFill/>
                    </a:lnL>
                    <a:lnR>
                      <a:noFill/>
                    </a:lnR>
                    <a:lnT>
                      <a:noFill/>
                    </a:lnT>
                    <a:lnB>
                      <a:noFill/>
                    </a:lnB>
                    <a:noFill/>
                  </a:tcPr>
                </a:tc>
                <a:extLst>
                  <a:ext uri="{0D108BD9-81ED-4DB2-BD59-A6C34878D82A}">
                    <a16:rowId xmlns:a16="http://schemas.microsoft.com/office/drawing/2014/main" val="613436624"/>
                  </a:ext>
                </a:extLst>
              </a:tr>
              <a:tr h="293427">
                <a:tc>
                  <a:txBody>
                    <a:bodyPr/>
                    <a:lstStyle/>
                    <a:p>
                      <a:pPr algn="l" fontAlgn="b"/>
                      <a:r>
                        <a:rPr lang="en-US" sz="1400" b="0" i="0" u="none" strike="noStrike" dirty="0">
                          <a:solidFill>
                            <a:srgbClr val="000000"/>
                          </a:solidFill>
                          <a:effectLst/>
                          <a:latin typeface="Calibri" panose="020F0502020204030204" pitchFamily="34" charset="0"/>
                        </a:rPr>
                        <a:t>LB840 Economic Dev. Plan</a:t>
                      </a:r>
                    </a:p>
                  </a:txBody>
                  <a:tcPr marL="9525" marR="9525" marT="9525" marB="0" anchor="b">
                    <a:lnL>
                      <a:noFill/>
                    </a:lnL>
                    <a:lnR>
                      <a:noFill/>
                    </a:lnR>
                    <a:lnT>
                      <a:noFill/>
                    </a:lnT>
                    <a:lnB>
                      <a:noFill/>
                    </a:lnB>
                    <a:noFill/>
                  </a:tcPr>
                </a:tc>
                <a:tc>
                  <a:txBody>
                    <a:bodyPr/>
                    <a:lstStyle/>
                    <a:p>
                      <a:pPr algn="r" fontAlgn="b"/>
                      <a:r>
                        <a:rPr lang="en-US" sz="1400" b="0" i="0" u="none" strike="noStrike" dirty="0">
                          <a:solidFill>
                            <a:srgbClr val="000000"/>
                          </a:solidFill>
                          <a:effectLst/>
                          <a:latin typeface="Calibri" panose="020F0502020204030204" pitchFamily="34" charset="0"/>
                        </a:rPr>
                        <a:t>                       650,000.00 </a:t>
                      </a:r>
                    </a:p>
                  </a:txBody>
                  <a:tcPr marL="9525" marR="9525" marT="9525" marB="0" anchor="b">
                    <a:lnL>
                      <a:noFill/>
                    </a:lnL>
                    <a:lnR>
                      <a:noFill/>
                    </a:lnR>
                    <a:lnT>
                      <a:noFill/>
                    </a:lnT>
                    <a:lnB>
                      <a:noFill/>
                    </a:lnB>
                    <a:noFill/>
                  </a:tcPr>
                </a:tc>
                <a:extLst>
                  <a:ext uri="{0D108BD9-81ED-4DB2-BD59-A6C34878D82A}">
                    <a16:rowId xmlns:a16="http://schemas.microsoft.com/office/drawing/2014/main" val="1197640928"/>
                  </a:ext>
                </a:extLst>
              </a:tr>
              <a:tr h="293427">
                <a:tc>
                  <a:txBody>
                    <a:bodyPr/>
                    <a:lstStyle/>
                    <a:p>
                      <a:pPr algn="l" fontAlgn="b"/>
                      <a:r>
                        <a:rPr lang="en-US" sz="1400" b="0" i="0" u="none" strike="noStrike" dirty="0">
                          <a:solidFill>
                            <a:srgbClr val="000000"/>
                          </a:solidFill>
                          <a:effectLst/>
                          <a:latin typeface="Calibri" panose="020F0502020204030204" pitchFamily="34" charset="0"/>
                        </a:rPr>
                        <a:t>Streets</a:t>
                      </a:r>
                    </a:p>
                  </a:txBody>
                  <a:tcPr marL="9525" marR="9525" marT="9525" marB="0" anchor="b">
                    <a:lnL>
                      <a:noFill/>
                    </a:lnL>
                    <a:lnR>
                      <a:noFill/>
                    </a:lnR>
                    <a:lnT>
                      <a:noFill/>
                    </a:lnT>
                    <a:lnB>
                      <a:noFill/>
                    </a:lnB>
                    <a:noFill/>
                  </a:tcPr>
                </a:tc>
                <a:tc>
                  <a:txBody>
                    <a:bodyPr/>
                    <a:lstStyle/>
                    <a:p>
                      <a:pPr algn="r" fontAlgn="b"/>
                      <a:r>
                        <a:rPr lang="en-US" sz="1400" b="0" i="0" u="none" strike="noStrike">
                          <a:solidFill>
                            <a:srgbClr val="000000"/>
                          </a:solidFill>
                          <a:effectLst/>
                          <a:latin typeface="Calibri" panose="020F0502020204030204" pitchFamily="34" charset="0"/>
                        </a:rPr>
                        <a:t>                    4,873,477.00 </a:t>
                      </a:r>
                    </a:p>
                  </a:txBody>
                  <a:tcPr marL="9525" marR="9525" marT="9525" marB="0" anchor="b">
                    <a:lnL>
                      <a:noFill/>
                    </a:lnL>
                    <a:lnR>
                      <a:noFill/>
                    </a:lnR>
                    <a:lnT>
                      <a:noFill/>
                    </a:lnT>
                    <a:lnB>
                      <a:noFill/>
                    </a:lnB>
                    <a:noFill/>
                  </a:tcPr>
                </a:tc>
                <a:extLst>
                  <a:ext uri="{0D108BD9-81ED-4DB2-BD59-A6C34878D82A}">
                    <a16:rowId xmlns:a16="http://schemas.microsoft.com/office/drawing/2014/main" val="1450810120"/>
                  </a:ext>
                </a:extLst>
              </a:tr>
              <a:tr h="293427">
                <a:tc>
                  <a:txBody>
                    <a:bodyPr/>
                    <a:lstStyle/>
                    <a:p>
                      <a:pPr algn="l" fontAlgn="b"/>
                      <a:r>
                        <a:rPr lang="en-US" sz="1400" b="0" i="0" u="none" strike="noStrike" dirty="0">
                          <a:solidFill>
                            <a:srgbClr val="000000"/>
                          </a:solidFill>
                          <a:effectLst/>
                          <a:latin typeface="Calibri" panose="020F0502020204030204" pitchFamily="34" charset="0"/>
                        </a:rPr>
                        <a:t>Electric</a:t>
                      </a:r>
                    </a:p>
                  </a:txBody>
                  <a:tcPr marL="9525" marR="9525" marT="9525" marB="0" anchor="b">
                    <a:lnL>
                      <a:noFill/>
                    </a:lnL>
                    <a:lnR>
                      <a:noFill/>
                    </a:lnR>
                    <a:lnT>
                      <a:noFill/>
                    </a:lnT>
                    <a:lnB>
                      <a:noFill/>
                    </a:lnB>
                    <a:noFill/>
                  </a:tcPr>
                </a:tc>
                <a:tc>
                  <a:txBody>
                    <a:bodyPr/>
                    <a:lstStyle/>
                    <a:p>
                      <a:pPr algn="r" fontAlgn="b"/>
                      <a:r>
                        <a:rPr lang="en-US" sz="1400" b="0" i="0" u="none" strike="noStrike" dirty="0">
                          <a:solidFill>
                            <a:srgbClr val="000000"/>
                          </a:solidFill>
                          <a:effectLst/>
                          <a:latin typeface="Calibri" panose="020F0502020204030204" pitchFamily="34" charset="0"/>
                        </a:rPr>
                        <a:t>                 12,851,482.00 </a:t>
                      </a:r>
                    </a:p>
                  </a:txBody>
                  <a:tcPr marL="9525" marR="9525" marT="9525" marB="0" anchor="b">
                    <a:lnL>
                      <a:noFill/>
                    </a:lnL>
                    <a:lnR>
                      <a:noFill/>
                    </a:lnR>
                    <a:lnT>
                      <a:noFill/>
                    </a:lnT>
                    <a:lnB>
                      <a:noFill/>
                    </a:lnB>
                    <a:noFill/>
                  </a:tcPr>
                </a:tc>
                <a:extLst>
                  <a:ext uri="{0D108BD9-81ED-4DB2-BD59-A6C34878D82A}">
                    <a16:rowId xmlns:a16="http://schemas.microsoft.com/office/drawing/2014/main" val="1971882600"/>
                  </a:ext>
                </a:extLst>
              </a:tr>
              <a:tr h="293427">
                <a:tc>
                  <a:txBody>
                    <a:bodyPr/>
                    <a:lstStyle/>
                    <a:p>
                      <a:pPr algn="l" fontAlgn="b"/>
                      <a:r>
                        <a:rPr lang="en-US" sz="1400" b="0" i="0" u="none" strike="noStrike" dirty="0">
                          <a:solidFill>
                            <a:srgbClr val="000000"/>
                          </a:solidFill>
                          <a:effectLst/>
                          <a:latin typeface="Calibri" panose="020F0502020204030204" pitchFamily="34" charset="0"/>
                        </a:rPr>
                        <a:t>Water</a:t>
                      </a:r>
                    </a:p>
                  </a:txBody>
                  <a:tcPr marL="9525" marR="9525" marT="9525" marB="0" anchor="b">
                    <a:lnL>
                      <a:noFill/>
                    </a:lnL>
                    <a:lnR>
                      <a:noFill/>
                    </a:lnR>
                    <a:lnT>
                      <a:noFill/>
                    </a:lnT>
                    <a:lnB>
                      <a:noFill/>
                    </a:lnB>
                    <a:noFill/>
                  </a:tcPr>
                </a:tc>
                <a:tc>
                  <a:txBody>
                    <a:bodyPr/>
                    <a:lstStyle/>
                    <a:p>
                      <a:pPr algn="r" fontAlgn="b"/>
                      <a:r>
                        <a:rPr lang="en-US" sz="1400" b="0" i="0" u="none" strike="noStrike">
                          <a:solidFill>
                            <a:srgbClr val="000000"/>
                          </a:solidFill>
                          <a:effectLst/>
                          <a:latin typeface="Calibri" panose="020F0502020204030204" pitchFamily="34" charset="0"/>
                        </a:rPr>
                        <a:t>                    1,867,351.00 </a:t>
                      </a:r>
                    </a:p>
                  </a:txBody>
                  <a:tcPr marL="9525" marR="9525" marT="9525" marB="0" anchor="b">
                    <a:lnL>
                      <a:noFill/>
                    </a:lnL>
                    <a:lnR>
                      <a:noFill/>
                    </a:lnR>
                    <a:lnT>
                      <a:noFill/>
                    </a:lnT>
                    <a:lnB>
                      <a:noFill/>
                    </a:lnB>
                    <a:noFill/>
                  </a:tcPr>
                </a:tc>
                <a:extLst>
                  <a:ext uri="{0D108BD9-81ED-4DB2-BD59-A6C34878D82A}">
                    <a16:rowId xmlns:a16="http://schemas.microsoft.com/office/drawing/2014/main" val="4139765904"/>
                  </a:ext>
                </a:extLst>
              </a:tr>
              <a:tr h="293427">
                <a:tc>
                  <a:txBody>
                    <a:bodyPr/>
                    <a:lstStyle/>
                    <a:p>
                      <a:pPr algn="l" fontAlgn="b"/>
                      <a:r>
                        <a:rPr lang="en-US" sz="1400" b="0" i="0" u="none" strike="noStrike" dirty="0">
                          <a:solidFill>
                            <a:srgbClr val="000000"/>
                          </a:solidFill>
                          <a:effectLst/>
                          <a:latin typeface="Calibri" panose="020F0502020204030204" pitchFamily="34" charset="0"/>
                        </a:rPr>
                        <a:t>Sewer </a:t>
                      </a:r>
                    </a:p>
                  </a:txBody>
                  <a:tcPr marL="9525" marR="9525" marT="9525" marB="0" anchor="b">
                    <a:lnL>
                      <a:noFill/>
                    </a:lnL>
                    <a:lnR>
                      <a:noFill/>
                    </a:lnR>
                    <a:lnT>
                      <a:noFill/>
                    </a:lnT>
                    <a:lnB>
                      <a:noFill/>
                    </a:lnB>
                    <a:noFill/>
                  </a:tcPr>
                </a:tc>
                <a:tc>
                  <a:txBody>
                    <a:bodyPr/>
                    <a:lstStyle/>
                    <a:p>
                      <a:pPr algn="r" fontAlgn="b"/>
                      <a:r>
                        <a:rPr lang="en-US" sz="1400" b="0" i="0" u="none" strike="noStrike" dirty="0">
                          <a:solidFill>
                            <a:srgbClr val="000000"/>
                          </a:solidFill>
                          <a:effectLst/>
                          <a:latin typeface="Calibri" panose="020F0502020204030204" pitchFamily="34" charset="0"/>
                        </a:rPr>
                        <a:t>                    2,290,333.00 </a:t>
                      </a:r>
                    </a:p>
                  </a:txBody>
                  <a:tcPr marL="9525" marR="9525" marT="9525" marB="0" anchor="b">
                    <a:lnL>
                      <a:noFill/>
                    </a:lnL>
                    <a:lnR>
                      <a:noFill/>
                    </a:lnR>
                    <a:lnT>
                      <a:noFill/>
                    </a:lnT>
                    <a:lnB>
                      <a:noFill/>
                    </a:lnB>
                    <a:noFill/>
                  </a:tcPr>
                </a:tc>
                <a:extLst>
                  <a:ext uri="{0D108BD9-81ED-4DB2-BD59-A6C34878D82A}">
                    <a16:rowId xmlns:a16="http://schemas.microsoft.com/office/drawing/2014/main" val="2375106549"/>
                  </a:ext>
                </a:extLst>
              </a:tr>
              <a:tr h="293427">
                <a:tc>
                  <a:txBody>
                    <a:bodyPr/>
                    <a:lstStyle/>
                    <a:p>
                      <a:pPr algn="l" fontAlgn="b"/>
                      <a:r>
                        <a:rPr lang="en-US" sz="1400" b="0" i="0" u="none" strike="noStrike" dirty="0">
                          <a:solidFill>
                            <a:srgbClr val="000000"/>
                          </a:solidFill>
                          <a:effectLst/>
                          <a:latin typeface="Calibri" panose="020F0502020204030204" pitchFamily="34" charset="0"/>
                        </a:rPr>
                        <a:t>Solid Waste</a:t>
                      </a:r>
                    </a:p>
                  </a:txBody>
                  <a:tcPr marL="9525" marR="9525" marT="9525" marB="0" anchor="b">
                    <a:lnL>
                      <a:noFill/>
                    </a:lnL>
                    <a:lnR>
                      <a:noFill/>
                    </a:lnR>
                    <a:lnT>
                      <a:noFill/>
                    </a:lnT>
                    <a:lnB w="12700" cap="flat" cmpd="sng" algn="ctr">
                      <a:noFill/>
                      <a:prstDash val="solid"/>
                      <a:round/>
                      <a:headEnd type="none" w="med" len="med"/>
                      <a:tailEnd type="none" w="med" len="med"/>
                    </a:lnB>
                    <a:noFill/>
                  </a:tcPr>
                </a:tc>
                <a:tc>
                  <a:txBody>
                    <a:bodyPr/>
                    <a:lstStyle/>
                    <a:p>
                      <a:pPr algn="r" fontAlgn="b"/>
                      <a:r>
                        <a:rPr lang="en-US" sz="1400" b="0" i="0" u="none" strike="noStrike" dirty="0">
                          <a:solidFill>
                            <a:srgbClr val="000000"/>
                          </a:solidFill>
                          <a:effectLst/>
                          <a:latin typeface="Calibri" panose="020F0502020204030204" pitchFamily="34" charset="0"/>
                        </a:rPr>
                        <a:t>                    1,914,032.00 </a:t>
                      </a:r>
                    </a:p>
                  </a:txBody>
                  <a:tcPr marL="9525" marR="9525" marT="9525" marB="0" anchor="b">
                    <a:lnL>
                      <a:noFill/>
                    </a:lnL>
                    <a:lnR>
                      <a:noFill/>
                    </a:lnR>
                    <a:lnT>
                      <a:noFill/>
                    </a:lnT>
                    <a:lnB w="12700" cap="flat" cmpd="sng" algn="ctr">
                      <a:noFill/>
                      <a:prstDash val="solid"/>
                      <a:round/>
                      <a:headEnd type="none" w="med" len="med"/>
                      <a:tailEnd type="none" w="med" len="med"/>
                    </a:lnB>
                    <a:noFill/>
                  </a:tcPr>
                </a:tc>
                <a:extLst>
                  <a:ext uri="{0D108BD9-81ED-4DB2-BD59-A6C34878D82A}">
                    <a16:rowId xmlns:a16="http://schemas.microsoft.com/office/drawing/2014/main" val="1243223955"/>
                  </a:ext>
                </a:extLst>
              </a:tr>
              <a:tr h="293427">
                <a:tc>
                  <a:txBody>
                    <a:bodyPr/>
                    <a:lstStyle/>
                    <a:p>
                      <a:pPr algn="ctr" fontAlgn="b"/>
                      <a:r>
                        <a:rPr lang="en-US" sz="1600" b="1" i="0" u="none" strike="noStrike" dirty="0">
                          <a:solidFill>
                            <a:srgbClr val="000000"/>
                          </a:solidFill>
                          <a:effectLst/>
                          <a:latin typeface="Calibri" panose="020F0502020204030204" pitchFamily="34" charset="0"/>
                        </a:rPr>
                        <a:t>Total Non- General</a:t>
                      </a:r>
                    </a:p>
                  </a:txBody>
                  <a:tcPr marL="9525" marR="9525" marT="952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1" i="0" u="none" strike="noStrike" dirty="0">
                          <a:solidFill>
                            <a:srgbClr val="000000"/>
                          </a:solidFill>
                          <a:effectLst/>
                          <a:latin typeface="Calibri" panose="020F0502020204030204" pitchFamily="34" charset="0"/>
                        </a:rPr>
                        <a:t>24,451,975.00</a:t>
                      </a:r>
                    </a:p>
                  </a:txBody>
                  <a:tcPr marL="9525" marR="9525" marT="952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9275825"/>
                  </a:ext>
                </a:extLst>
              </a:tr>
              <a:tr h="293427">
                <a:tc>
                  <a:txBody>
                    <a:bodyPr/>
                    <a:lstStyle/>
                    <a:p>
                      <a:pPr algn="ctr" fontAlgn="b"/>
                      <a:r>
                        <a:rPr lang="en-US" sz="1600" b="1" i="0" u="none" strike="noStrike" dirty="0">
                          <a:solidFill>
                            <a:srgbClr val="000000"/>
                          </a:solidFill>
                          <a:effectLst/>
                          <a:latin typeface="Calibri" panose="020F0502020204030204" pitchFamily="34" charset="0"/>
                        </a:rPr>
                        <a:t>Debt Service</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1" i="0" u="none" strike="noStrike" dirty="0">
                          <a:solidFill>
                            <a:srgbClr val="000000"/>
                          </a:solidFill>
                          <a:effectLst/>
                          <a:latin typeface="Calibri" panose="020F0502020204030204" pitchFamily="34" charset="0"/>
                        </a:rPr>
                        <a:t>2,066,093.00</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10237519"/>
                  </a:ext>
                </a:extLst>
              </a:tr>
              <a:tr h="293427">
                <a:tc>
                  <a:txBody>
                    <a:bodyPr/>
                    <a:lstStyle/>
                    <a:p>
                      <a:pPr algn="ctr" fontAlgn="b"/>
                      <a:r>
                        <a:rPr lang="en-US" sz="1600" b="1" i="0" u="none" strike="noStrike" dirty="0">
                          <a:solidFill>
                            <a:srgbClr val="000000"/>
                          </a:solidFill>
                          <a:effectLst/>
                          <a:latin typeface="Calibri" panose="020F0502020204030204" pitchFamily="34" charset="0"/>
                        </a:rPr>
                        <a:t>Total Expenses</a:t>
                      </a:r>
                    </a:p>
                  </a:txBody>
                  <a:tcPr marL="9525" marR="9525" marT="952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1" i="0" u="none" strike="noStrike" dirty="0">
                          <a:solidFill>
                            <a:srgbClr val="000000"/>
                          </a:solidFill>
                          <a:effectLst/>
                          <a:latin typeface="Calibri" panose="020F0502020204030204" pitchFamily="34" charset="0"/>
                        </a:rPr>
                        <a:t>37,255,595.00</a:t>
                      </a:r>
                    </a:p>
                  </a:txBody>
                  <a:tcPr marL="9525" marR="9525" marT="952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81253942"/>
                  </a:ext>
                </a:extLst>
              </a:tr>
            </a:tbl>
          </a:graphicData>
        </a:graphic>
      </p:graphicFrame>
    </p:spTree>
    <p:extLst>
      <p:ext uri="{BB962C8B-B14F-4D97-AF65-F5344CB8AC3E}">
        <p14:creationId xmlns:p14="http://schemas.microsoft.com/office/powerpoint/2010/main" val="3964941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533400" y="609601"/>
            <a:ext cx="5829300" cy="761999"/>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j-lt"/>
                <a:ea typeface="+mj-ea"/>
                <a:cs typeface="+mj-cs"/>
              </a:rPr>
              <a:t>BUDGETED EXPENSES</a:t>
            </a:r>
            <a:br>
              <a:rPr kumimoji="0" lang="en-US" sz="2800" b="1" i="0" u="none" strike="noStrike" kern="1200" cap="none" spc="0" normalizeH="0" baseline="0" noProof="0" dirty="0">
                <a:ln>
                  <a:noFill/>
                </a:ln>
                <a:solidFill>
                  <a:schemeClr val="tx1"/>
                </a:solidFill>
                <a:effectLst/>
                <a:uLnTx/>
                <a:uFillTx/>
                <a:latin typeface="+mj-lt"/>
                <a:ea typeface="+mj-ea"/>
                <a:cs typeface="+mj-cs"/>
              </a:rPr>
            </a:br>
            <a:r>
              <a:rPr kumimoji="0" lang="en-US" sz="2000" b="1" i="0" u="none" strike="noStrike" kern="1200" cap="none" spc="0" normalizeH="0" baseline="0" noProof="0" dirty="0">
                <a:ln>
                  <a:noFill/>
                </a:ln>
                <a:effectLst/>
                <a:uLnTx/>
                <a:uFillTx/>
                <a:latin typeface="+mj-lt"/>
                <a:ea typeface="+mj-ea"/>
                <a:cs typeface="+mj-cs"/>
              </a:rPr>
              <a:t>2024 – 2025 Budget</a:t>
            </a:r>
            <a:endParaRPr kumimoji="0" lang="en-US" sz="2800" b="1" i="0" u="none" strike="noStrike" kern="1200" cap="none" spc="0" normalizeH="0" baseline="0" noProof="0" dirty="0">
              <a:ln>
                <a:noFill/>
              </a:ln>
              <a:effectLst/>
              <a:uLnTx/>
              <a:uFillTx/>
              <a:latin typeface="+mj-lt"/>
              <a:ea typeface="+mj-ea"/>
              <a:cs typeface="+mj-cs"/>
            </a:endParaRPr>
          </a:p>
        </p:txBody>
      </p:sp>
      <p:graphicFrame>
        <p:nvGraphicFramePr>
          <p:cNvPr id="5" name="Chart 4">
            <a:extLst>
              <a:ext uri="{FF2B5EF4-FFF2-40B4-BE49-F238E27FC236}">
                <a16:creationId xmlns:a16="http://schemas.microsoft.com/office/drawing/2014/main" id="{D543B04A-6DE9-4D9F-BE06-444693F2CFFC}"/>
              </a:ext>
            </a:extLst>
          </p:cNvPr>
          <p:cNvGraphicFramePr/>
          <p:nvPr>
            <p:extLst>
              <p:ext uri="{D42A27DB-BD31-4B8C-83A1-F6EECF244321}">
                <p14:modId xmlns:p14="http://schemas.microsoft.com/office/powerpoint/2010/main" val="1694603742"/>
              </p:ext>
            </p:extLst>
          </p:nvPr>
        </p:nvGraphicFramePr>
        <p:xfrm>
          <a:off x="914400" y="2209800"/>
          <a:ext cx="5943600" cy="6019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28800" y="228600"/>
            <a:ext cx="5676900" cy="10668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en-US" sz="2800" b="1" dirty="0">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j-lt"/>
                <a:ea typeface="+mj-ea"/>
                <a:cs typeface="+mj-cs"/>
              </a:rPr>
              <a:t>BUDGETED REVENUE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j-lt"/>
                <a:ea typeface="+mj-ea"/>
                <a:cs typeface="+mj-cs"/>
              </a:rPr>
              <a:t>2024 – 2025 Budget</a:t>
            </a:r>
          </a:p>
          <a:p>
            <a:pPr marL="0" marR="0" lvl="0" indent="0" algn="ctr" defTabSz="914400" rtl="0" eaLnBrk="1" fontAlgn="auto" latinLnBrk="0" hangingPunct="1">
              <a:lnSpc>
                <a:spcPct val="100000"/>
              </a:lnSpc>
              <a:spcBef>
                <a:spcPct val="0"/>
              </a:spcBef>
              <a:spcAft>
                <a:spcPts val="0"/>
              </a:spcAft>
              <a:buClrTx/>
              <a:buSzTx/>
              <a:buFontTx/>
              <a:buNone/>
              <a:tabLst/>
              <a:defRPr/>
            </a:pPr>
            <a:br>
              <a:rPr kumimoji="0" lang="en-US" sz="2800" b="1" i="0" u="none" strike="noStrike" kern="1200" cap="none" spc="0" normalizeH="0" baseline="0" noProof="0" dirty="0">
                <a:ln>
                  <a:noFill/>
                </a:ln>
                <a:solidFill>
                  <a:schemeClr val="tx1"/>
                </a:solidFill>
                <a:effectLst/>
                <a:uLnTx/>
                <a:uFillTx/>
                <a:latin typeface="+mj-lt"/>
                <a:ea typeface="+mj-ea"/>
                <a:cs typeface="+mj-cs"/>
              </a:rPr>
            </a:br>
            <a:endParaRPr kumimoji="0" lang="en-US" sz="2800" b="1"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2" name="Table 1">
            <a:extLst>
              <a:ext uri="{FF2B5EF4-FFF2-40B4-BE49-F238E27FC236}">
                <a16:creationId xmlns:a16="http://schemas.microsoft.com/office/drawing/2014/main" id="{83C35224-3B76-681F-A4A5-E19F3D41EAA4}"/>
              </a:ext>
            </a:extLst>
          </p:cNvPr>
          <p:cNvGraphicFramePr>
            <a:graphicFrameLocks noGrp="1"/>
          </p:cNvGraphicFramePr>
          <p:nvPr>
            <p:extLst>
              <p:ext uri="{D42A27DB-BD31-4B8C-83A1-F6EECF244321}">
                <p14:modId xmlns:p14="http://schemas.microsoft.com/office/powerpoint/2010/main" val="164603418"/>
              </p:ext>
            </p:extLst>
          </p:nvPr>
        </p:nvGraphicFramePr>
        <p:xfrm>
          <a:off x="952500" y="2057400"/>
          <a:ext cx="4953000" cy="5716442"/>
        </p:xfrm>
        <a:graphic>
          <a:graphicData uri="http://schemas.openxmlformats.org/drawingml/2006/table">
            <a:tbl>
              <a:tblPr/>
              <a:tblGrid>
                <a:gridCol w="2400300">
                  <a:extLst>
                    <a:ext uri="{9D8B030D-6E8A-4147-A177-3AD203B41FA5}">
                      <a16:colId xmlns:a16="http://schemas.microsoft.com/office/drawing/2014/main" val="116935217"/>
                    </a:ext>
                  </a:extLst>
                </a:gridCol>
                <a:gridCol w="2552700">
                  <a:extLst>
                    <a:ext uri="{9D8B030D-6E8A-4147-A177-3AD203B41FA5}">
                      <a16:colId xmlns:a16="http://schemas.microsoft.com/office/drawing/2014/main" val="97139997"/>
                    </a:ext>
                  </a:extLst>
                </a:gridCol>
              </a:tblGrid>
              <a:tr h="306238">
                <a:tc>
                  <a:txBody>
                    <a:bodyPr/>
                    <a:lstStyle/>
                    <a:p>
                      <a:pPr algn="l" fontAlgn="b"/>
                      <a:r>
                        <a:rPr lang="en-US" sz="1600" dirty="0">
                          <a:latin typeface="+mj-lt"/>
                        </a:rPr>
                        <a:t>Property &amp; Vehicle Tax</a:t>
                      </a:r>
                      <a:endParaRPr lang="en-US" sz="1600" b="0" i="0" u="none" strike="noStrike" dirty="0">
                        <a:solidFill>
                          <a:srgbClr val="000000"/>
                        </a:solidFill>
                        <a:effectLst/>
                        <a:latin typeface="+mj-lt"/>
                      </a:endParaRPr>
                    </a:p>
                  </a:txBody>
                  <a:tcPr marL="9513" marR="9513" marT="9513" marB="0" anchor="ctr">
                    <a:lnL>
                      <a:noFill/>
                    </a:lnL>
                    <a:lnR>
                      <a:noFill/>
                    </a:lnR>
                    <a:lnT>
                      <a:noFill/>
                    </a:lnT>
                    <a:lnB>
                      <a:noFill/>
                    </a:lnB>
                    <a:noFill/>
                  </a:tcPr>
                </a:tc>
                <a:tc>
                  <a:txBody>
                    <a:bodyPr/>
                    <a:lstStyle/>
                    <a:p>
                      <a:pPr algn="r" fontAlgn="b"/>
                      <a:r>
                        <a:rPr lang="en-US" sz="1600" b="0" i="0" u="none" strike="noStrike" dirty="0">
                          <a:solidFill>
                            <a:srgbClr val="000000"/>
                          </a:solidFill>
                          <a:effectLst/>
                          <a:latin typeface="Calibri" panose="020F0502020204030204" pitchFamily="34" charset="0"/>
                        </a:rPr>
                        <a:t>                       1,763,292.00 </a:t>
                      </a:r>
                    </a:p>
                  </a:txBody>
                  <a:tcPr marL="9513" marR="9513" marT="9513" marB="0" anchor="ctr">
                    <a:lnL>
                      <a:noFill/>
                    </a:lnL>
                    <a:lnR>
                      <a:noFill/>
                    </a:lnR>
                    <a:lnT>
                      <a:noFill/>
                    </a:lnT>
                    <a:lnB>
                      <a:noFill/>
                    </a:lnB>
                    <a:noFill/>
                  </a:tcPr>
                </a:tc>
                <a:extLst>
                  <a:ext uri="{0D108BD9-81ED-4DB2-BD59-A6C34878D82A}">
                    <a16:rowId xmlns:a16="http://schemas.microsoft.com/office/drawing/2014/main" val="3179551675"/>
                  </a:ext>
                </a:extLst>
              </a:tr>
              <a:tr h="306238">
                <a:tc>
                  <a:txBody>
                    <a:bodyPr/>
                    <a:lstStyle/>
                    <a:p>
                      <a:pPr algn="l" fontAlgn="b"/>
                      <a:r>
                        <a:rPr lang="en-US" sz="1600" dirty="0">
                          <a:latin typeface="+mj-lt"/>
                        </a:rPr>
                        <a:t>Franchise/Admin Fees	</a:t>
                      </a:r>
                      <a:endParaRPr lang="en-US" sz="1600" b="0" i="0" u="none" strike="noStrike" dirty="0">
                        <a:solidFill>
                          <a:srgbClr val="000000"/>
                        </a:solidFill>
                        <a:effectLst/>
                        <a:latin typeface="+mj-lt"/>
                      </a:endParaRPr>
                    </a:p>
                  </a:txBody>
                  <a:tcPr marL="9513" marR="9513" marT="9513" marB="0" anchor="ctr">
                    <a:lnL>
                      <a:noFill/>
                    </a:lnL>
                    <a:lnR>
                      <a:noFill/>
                    </a:lnR>
                    <a:lnT>
                      <a:noFill/>
                    </a:lnT>
                    <a:lnB>
                      <a:noFill/>
                    </a:lnB>
                    <a:noFill/>
                  </a:tcPr>
                </a:tc>
                <a:tc>
                  <a:txBody>
                    <a:bodyPr/>
                    <a:lstStyle/>
                    <a:p>
                      <a:pPr algn="r" fontAlgn="b"/>
                      <a:r>
                        <a:rPr lang="en-US" sz="1600" b="0" i="0" u="none" strike="noStrike" kern="1200" dirty="0">
                          <a:solidFill>
                            <a:srgbClr val="000000"/>
                          </a:solidFill>
                          <a:effectLst/>
                          <a:latin typeface="Calibri" panose="020F0502020204030204" pitchFamily="34" charset="0"/>
                          <a:ea typeface="+mn-ea"/>
                          <a:cs typeface="+mn-cs"/>
                        </a:rPr>
                        <a:t>            1,880,090.00</a:t>
                      </a:r>
                    </a:p>
                  </a:txBody>
                  <a:tcPr marL="0" marR="0" marT="0" marB="0" anchor="b">
                    <a:lnL>
                      <a:noFill/>
                    </a:lnL>
                    <a:lnR>
                      <a:noFill/>
                    </a:lnR>
                    <a:lnT>
                      <a:noFill/>
                    </a:lnT>
                    <a:lnB>
                      <a:noFill/>
                    </a:lnB>
                    <a:noFill/>
                  </a:tcPr>
                </a:tc>
                <a:extLst>
                  <a:ext uri="{0D108BD9-81ED-4DB2-BD59-A6C34878D82A}">
                    <a16:rowId xmlns:a16="http://schemas.microsoft.com/office/drawing/2014/main" val="3478799365"/>
                  </a:ext>
                </a:extLst>
              </a:tr>
              <a:tr h="436672">
                <a:tc>
                  <a:txBody>
                    <a:bodyPr/>
                    <a:lstStyle/>
                    <a:p>
                      <a:pPr algn="l" fontAlgn="b"/>
                      <a:r>
                        <a:rPr lang="en-US" sz="1600" dirty="0">
                          <a:latin typeface="+mj-lt"/>
                        </a:rPr>
                        <a:t>Sales &amp; Occupation Tax</a:t>
                      </a:r>
                      <a:endParaRPr lang="en-US" sz="1600" b="0" i="0" u="none" strike="noStrike" dirty="0">
                        <a:solidFill>
                          <a:srgbClr val="000000"/>
                        </a:solidFill>
                        <a:effectLst/>
                        <a:latin typeface="+mj-lt"/>
                      </a:endParaRPr>
                    </a:p>
                  </a:txBody>
                  <a:tcPr marL="9513" marR="9513" marT="9513" marB="0" anchor="ctr">
                    <a:lnL>
                      <a:noFill/>
                    </a:lnL>
                    <a:lnR>
                      <a:noFill/>
                    </a:lnR>
                    <a:lnT>
                      <a:noFill/>
                    </a:lnT>
                    <a:lnB>
                      <a:noFill/>
                    </a:lnB>
                    <a:noFill/>
                  </a:tcPr>
                </a:tc>
                <a:tc>
                  <a:txBody>
                    <a:bodyPr/>
                    <a:lstStyle/>
                    <a:p>
                      <a:pPr algn="r" fontAlgn="b"/>
                      <a:r>
                        <a:rPr lang="en-US" sz="1600" b="0" i="0" u="none" strike="noStrike" kern="1200" dirty="0">
                          <a:solidFill>
                            <a:srgbClr val="000000"/>
                          </a:solidFill>
                          <a:effectLst/>
                          <a:latin typeface="Calibri" panose="020F0502020204030204" pitchFamily="34" charset="0"/>
                          <a:ea typeface="+mn-ea"/>
                          <a:cs typeface="+mn-cs"/>
                        </a:rPr>
                        <a:t>            2,555,509.00</a:t>
                      </a:r>
                    </a:p>
                  </a:txBody>
                  <a:tcPr marL="0" marR="0" marT="0" marB="0" anchor="b">
                    <a:lnL>
                      <a:noFill/>
                    </a:lnL>
                    <a:lnR>
                      <a:noFill/>
                    </a:lnR>
                    <a:lnT>
                      <a:noFill/>
                    </a:lnT>
                    <a:lnB>
                      <a:noFill/>
                    </a:lnB>
                    <a:noFill/>
                  </a:tcPr>
                </a:tc>
                <a:extLst>
                  <a:ext uri="{0D108BD9-81ED-4DB2-BD59-A6C34878D82A}">
                    <a16:rowId xmlns:a16="http://schemas.microsoft.com/office/drawing/2014/main" val="2148228429"/>
                  </a:ext>
                </a:extLst>
              </a:tr>
              <a:tr h="306238">
                <a:tc>
                  <a:txBody>
                    <a:bodyPr/>
                    <a:lstStyle/>
                    <a:p>
                      <a:pPr algn="l" fontAlgn="b"/>
                      <a:r>
                        <a:rPr kumimoji="0" lang="en-US" sz="1600" b="0" i="0" u="none" strike="noStrike" kern="1200" cap="none" spc="0" normalizeH="0" baseline="0" noProof="0" dirty="0">
                          <a:ln>
                            <a:noFill/>
                          </a:ln>
                          <a:solidFill>
                            <a:prstClr val="black"/>
                          </a:solidFill>
                          <a:effectLst/>
                          <a:uLnTx/>
                          <a:uFillTx/>
                          <a:latin typeface="+mj-lt"/>
                          <a:ea typeface="+mn-ea"/>
                          <a:cs typeface="+mn-cs"/>
                        </a:rPr>
                        <a:t>Fees for Service	</a:t>
                      </a:r>
                      <a:endParaRPr lang="en-US" sz="1600" b="0" i="0" u="none" strike="noStrike" dirty="0">
                        <a:solidFill>
                          <a:srgbClr val="000000"/>
                        </a:solidFill>
                        <a:effectLst/>
                        <a:latin typeface="+mj-lt"/>
                      </a:endParaRPr>
                    </a:p>
                  </a:txBody>
                  <a:tcPr marL="9513" marR="9513" marT="9513" marB="0" anchor="ctr">
                    <a:lnL>
                      <a:noFill/>
                    </a:lnL>
                    <a:lnR>
                      <a:noFill/>
                    </a:lnR>
                    <a:lnT>
                      <a:noFill/>
                    </a:lnT>
                    <a:lnB>
                      <a:noFill/>
                    </a:lnB>
                    <a:noFill/>
                  </a:tcPr>
                </a:tc>
                <a:tc>
                  <a:txBody>
                    <a:bodyPr/>
                    <a:lstStyle/>
                    <a:p>
                      <a:pPr algn="r" fontAlgn="b"/>
                      <a:r>
                        <a:rPr lang="en-US" sz="1600" b="0" i="0" u="none" strike="noStrike" kern="1200" dirty="0">
                          <a:solidFill>
                            <a:srgbClr val="000000"/>
                          </a:solidFill>
                          <a:effectLst/>
                          <a:latin typeface="Calibri" panose="020F0502020204030204" pitchFamily="34" charset="0"/>
                          <a:ea typeface="+mn-ea"/>
                          <a:cs typeface="+mn-cs"/>
                        </a:rPr>
                        <a:t>               680,700.00</a:t>
                      </a:r>
                    </a:p>
                  </a:txBody>
                  <a:tcPr marL="0" marR="0" marT="0" marB="0" anchor="b">
                    <a:lnL>
                      <a:noFill/>
                    </a:lnL>
                    <a:lnR>
                      <a:noFill/>
                    </a:lnR>
                    <a:lnT>
                      <a:noFill/>
                    </a:lnT>
                    <a:lnB>
                      <a:noFill/>
                    </a:lnB>
                    <a:noFill/>
                  </a:tcPr>
                </a:tc>
                <a:extLst>
                  <a:ext uri="{0D108BD9-81ED-4DB2-BD59-A6C34878D82A}">
                    <a16:rowId xmlns:a16="http://schemas.microsoft.com/office/drawing/2014/main" val="1747867301"/>
                  </a:ext>
                </a:extLst>
              </a:tr>
              <a:tr h="306238">
                <a:tc>
                  <a:txBody>
                    <a:bodyPr/>
                    <a:lstStyle/>
                    <a:p>
                      <a:pPr algn="l" fontAlgn="b"/>
                      <a:r>
                        <a:rPr lang="en-US" sz="1600" dirty="0">
                          <a:latin typeface="+mj-lt"/>
                        </a:rPr>
                        <a:t>Federal, State, County	</a:t>
                      </a:r>
                      <a:endParaRPr lang="en-US" sz="1600" b="0" i="0" u="none" strike="noStrike" dirty="0">
                        <a:solidFill>
                          <a:srgbClr val="000000"/>
                        </a:solidFill>
                        <a:effectLst/>
                        <a:latin typeface="+mj-lt"/>
                      </a:endParaRPr>
                    </a:p>
                  </a:txBody>
                  <a:tcPr marL="9513" marR="9513" marT="9513" marB="0" anchor="ctr">
                    <a:lnL>
                      <a:noFill/>
                    </a:lnL>
                    <a:lnR>
                      <a:noFill/>
                    </a:lnR>
                    <a:lnT>
                      <a:noFill/>
                    </a:lnT>
                    <a:lnB>
                      <a:noFill/>
                    </a:lnB>
                    <a:noFill/>
                  </a:tcPr>
                </a:tc>
                <a:tc>
                  <a:txBody>
                    <a:bodyPr/>
                    <a:lstStyle/>
                    <a:p>
                      <a:pPr algn="r" fontAlgn="b"/>
                      <a:r>
                        <a:rPr lang="en-US" sz="1600" b="0" i="0" u="none" strike="noStrike" kern="1200" dirty="0">
                          <a:solidFill>
                            <a:srgbClr val="000000"/>
                          </a:solidFill>
                          <a:effectLst/>
                          <a:latin typeface="Calibri" panose="020F0502020204030204" pitchFamily="34" charset="0"/>
                          <a:ea typeface="+mn-ea"/>
                          <a:cs typeface="+mn-cs"/>
                        </a:rPr>
                        <a:t>            2,952,186.00</a:t>
                      </a:r>
                    </a:p>
                  </a:txBody>
                  <a:tcPr marL="0" marR="0" marT="0" marB="0" anchor="b">
                    <a:lnL>
                      <a:noFill/>
                    </a:lnL>
                    <a:lnR>
                      <a:noFill/>
                    </a:lnR>
                    <a:lnT>
                      <a:noFill/>
                    </a:lnT>
                    <a:lnB>
                      <a:noFill/>
                    </a:lnB>
                    <a:noFill/>
                  </a:tcPr>
                </a:tc>
                <a:extLst>
                  <a:ext uri="{0D108BD9-81ED-4DB2-BD59-A6C34878D82A}">
                    <a16:rowId xmlns:a16="http://schemas.microsoft.com/office/drawing/2014/main" val="888323917"/>
                  </a:ext>
                </a:extLst>
              </a:tr>
              <a:tr h="306238">
                <a:tc>
                  <a:txBody>
                    <a:bodyPr/>
                    <a:lstStyle/>
                    <a:p>
                      <a:pPr algn="l" fontAlgn="b"/>
                      <a:r>
                        <a:rPr lang="en-US" sz="1600" b="0" i="0" u="none" strike="noStrike" dirty="0">
                          <a:solidFill>
                            <a:srgbClr val="000000"/>
                          </a:solidFill>
                          <a:effectLst/>
                          <a:latin typeface="+mj-lt"/>
                        </a:rPr>
                        <a:t>Other Revenues</a:t>
                      </a:r>
                    </a:p>
                  </a:txBody>
                  <a:tcPr marL="9513" marR="9513" marT="9513" marB="0" anchor="ctr">
                    <a:lnL>
                      <a:noFill/>
                    </a:lnL>
                    <a:lnR>
                      <a:noFill/>
                    </a:lnR>
                    <a:lnT>
                      <a:noFill/>
                    </a:lnT>
                    <a:lnB>
                      <a:noFill/>
                    </a:lnB>
                    <a:noFill/>
                  </a:tcPr>
                </a:tc>
                <a:tc>
                  <a:txBody>
                    <a:bodyPr/>
                    <a:lstStyle/>
                    <a:p>
                      <a:pPr algn="r" fontAlgn="b"/>
                      <a:r>
                        <a:rPr lang="en-US" sz="1600" b="0" i="0" u="none" strike="noStrike" kern="1200" dirty="0">
                          <a:solidFill>
                            <a:srgbClr val="000000"/>
                          </a:solidFill>
                          <a:effectLst/>
                          <a:latin typeface="Calibri" panose="020F0502020204030204" pitchFamily="34" charset="0"/>
                          <a:ea typeface="+mn-ea"/>
                          <a:cs typeface="+mn-cs"/>
                        </a:rPr>
                        <a:t>               124,250.00</a:t>
                      </a:r>
                    </a:p>
                  </a:txBody>
                  <a:tcPr marL="0" marR="0" marT="0" marB="0" anchor="b">
                    <a:lnL>
                      <a:noFill/>
                    </a:lnL>
                    <a:lnR>
                      <a:noFill/>
                    </a:lnR>
                    <a:lnT>
                      <a:noFill/>
                    </a:lnT>
                    <a:lnB>
                      <a:noFill/>
                    </a:lnB>
                    <a:noFill/>
                  </a:tcPr>
                </a:tc>
                <a:extLst>
                  <a:ext uri="{0D108BD9-81ED-4DB2-BD59-A6C34878D82A}">
                    <a16:rowId xmlns:a16="http://schemas.microsoft.com/office/drawing/2014/main" val="989588582"/>
                  </a:ext>
                </a:extLst>
              </a:tr>
              <a:tr h="379962">
                <a:tc>
                  <a:txBody>
                    <a:bodyPr/>
                    <a:lstStyle/>
                    <a:p>
                      <a:pPr algn="l" fontAlgn="b"/>
                      <a:r>
                        <a:rPr lang="en-US" sz="1600" dirty="0">
                          <a:latin typeface="+mj-lt"/>
                        </a:rPr>
                        <a:t>Capital Projects</a:t>
                      </a:r>
                      <a:endParaRPr lang="en-US" sz="1600" b="0" i="0" u="none" strike="noStrike" dirty="0">
                        <a:solidFill>
                          <a:srgbClr val="000000"/>
                        </a:solidFill>
                        <a:effectLst/>
                        <a:latin typeface="+mj-lt"/>
                      </a:endParaRPr>
                    </a:p>
                  </a:txBody>
                  <a:tcPr marL="9513" marR="9513" marT="9513" marB="0" anchor="ctr">
                    <a:lnL>
                      <a:noFill/>
                    </a:lnL>
                    <a:lnR>
                      <a:noFill/>
                    </a:lnR>
                    <a:lnT>
                      <a:noFill/>
                    </a:lnT>
                    <a:lnB>
                      <a:noFill/>
                    </a:lnB>
                    <a:noFill/>
                  </a:tcPr>
                </a:tc>
                <a:tc>
                  <a:txBody>
                    <a:bodyPr/>
                    <a:lstStyle/>
                    <a:p>
                      <a:pPr algn="r" fontAlgn="b"/>
                      <a:r>
                        <a:rPr lang="en-US" sz="1600" b="0" i="0" u="none" strike="noStrike" dirty="0">
                          <a:solidFill>
                            <a:srgbClr val="000000"/>
                          </a:solidFill>
                          <a:effectLst/>
                          <a:latin typeface="Calibri" panose="020F0502020204030204" pitchFamily="34" charset="0"/>
                        </a:rPr>
                        <a:t>                    261,500.00 </a:t>
                      </a:r>
                    </a:p>
                  </a:txBody>
                  <a:tcPr marL="9513" marR="9513" marT="9513" marB="0" anchor="ctr">
                    <a:lnL>
                      <a:noFill/>
                    </a:lnL>
                    <a:lnR>
                      <a:noFill/>
                    </a:lnR>
                    <a:lnT>
                      <a:noFill/>
                    </a:lnT>
                    <a:lnB>
                      <a:noFill/>
                    </a:lnB>
                    <a:noFill/>
                  </a:tcPr>
                </a:tc>
                <a:extLst>
                  <a:ext uri="{0D108BD9-81ED-4DB2-BD59-A6C34878D82A}">
                    <a16:rowId xmlns:a16="http://schemas.microsoft.com/office/drawing/2014/main" val="1215763393"/>
                  </a:ext>
                </a:extLst>
              </a:tr>
              <a:tr h="306238">
                <a:tc>
                  <a:txBody>
                    <a:bodyPr/>
                    <a:lstStyle/>
                    <a:p>
                      <a:pPr algn="ctr" fontAlgn="b"/>
                      <a:r>
                        <a:rPr lang="en-US" sz="1600" b="1" i="0" u="none" strike="noStrike" dirty="0">
                          <a:solidFill>
                            <a:srgbClr val="000000"/>
                          </a:solidFill>
                          <a:effectLst/>
                          <a:latin typeface="+mj-lt"/>
                        </a:rPr>
                        <a:t>Total General</a:t>
                      </a:r>
                    </a:p>
                  </a:txBody>
                  <a:tcPr marL="9513" marR="9513" marT="9513" marB="0" anchor="ctr">
                    <a:lnL>
                      <a:noFill/>
                    </a:lnL>
                    <a:lnR>
                      <a:noFill/>
                    </a:lnR>
                    <a:lnT>
                      <a:noFill/>
                    </a:lnT>
                    <a:lnB>
                      <a:noFill/>
                    </a:lnB>
                    <a:noFill/>
                  </a:tcPr>
                </a:tc>
                <a:tc>
                  <a:txBody>
                    <a:bodyPr/>
                    <a:lstStyle/>
                    <a:p>
                      <a:pPr algn="ctr" fontAlgn="b"/>
                      <a:r>
                        <a:rPr lang="en-US" sz="1600" b="1" i="0" u="none" strike="noStrike" dirty="0">
                          <a:solidFill>
                            <a:srgbClr val="000000"/>
                          </a:solidFill>
                          <a:effectLst/>
                          <a:latin typeface="Calibri" panose="020F0502020204030204" pitchFamily="34" charset="0"/>
                        </a:rPr>
                        <a:t>10,217,527.00</a:t>
                      </a:r>
                    </a:p>
                  </a:txBody>
                  <a:tcPr marL="9513" marR="9513" marT="9513" marB="0" anchor="ctr">
                    <a:lnL>
                      <a:noFill/>
                    </a:lnL>
                    <a:lnR>
                      <a:noFill/>
                    </a:lnR>
                    <a:lnT>
                      <a:noFill/>
                    </a:lnT>
                    <a:lnB>
                      <a:noFill/>
                    </a:lnB>
                    <a:noFill/>
                  </a:tcPr>
                </a:tc>
                <a:extLst>
                  <a:ext uri="{0D108BD9-81ED-4DB2-BD59-A6C34878D82A}">
                    <a16:rowId xmlns:a16="http://schemas.microsoft.com/office/drawing/2014/main" val="1060284181"/>
                  </a:ext>
                </a:extLst>
              </a:tr>
              <a:tr h="306238">
                <a:tc>
                  <a:txBody>
                    <a:bodyPr/>
                    <a:lstStyle/>
                    <a:p>
                      <a:pPr algn="l" fontAlgn="b"/>
                      <a:r>
                        <a:rPr lang="en-US" sz="1600" dirty="0"/>
                        <a:t>Special Funds Revenue</a:t>
                      </a:r>
                      <a:endParaRPr lang="en-US" sz="1600" b="0" i="0" u="none" strike="noStrike" dirty="0">
                        <a:solidFill>
                          <a:srgbClr val="000000"/>
                        </a:solidFill>
                        <a:effectLst/>
                        <a:latin typeface="+mj-lt"/>
                      </a:endParaRPr>
                    </a:p>
                  </a:txBody>
                  <a:tcPr marL="9513" marR="9513" marT="9513" marB="0" anchor="ctr">
                    <a:lnL>
                      <a:noFill/>
                    </a:lnL>
                    <a:lnR>
                      <a:noFill/>
                    </a:lnR>
                    <a:lnT>
                      <a:noFill/>
                    </a:lnT>
                    <a:lnB>
                      <a:noFill/>
                    </a:lnB>
                    <a:noFill/>
                  </a:tcPr>
                </a:tc>
                <a:tc>
                  <a:txBody>
                    <a:bodyPr/>
                    <a:lstStyle/>
                    <a:p>
                      <a:pPr algn="r" fontAlgn="b"/>
                      <a:r>
                        <a:rPr lang="en-US" sz="1600" b="0" i="0" u="none" strike="noStrike" dirty="0">
                          <a:solidFill>
                            <a:srgbClr val="000000"/>
                          </a:solidFill>
                          <a:effectLst/>
                          <a:latin typeface="Calibri" panose="020F0502020204030204" pitchFamily="34" charset="0"/>
                        </a:rPr>
                        <a:t>                       23,500.00 </a:t>
                      </a:r>
                    </a:p>
                  </a:txBody>
                  <a:tcPr marL="9513" marR="9513" marT="9513" marB="0" anchor="ctr">
                    <a:lnL>
                      <a:noFill/>
                    </a:lnL>
                    <a:lnR>
                      <a:noFill/>
                    </a:lnR>
                    <a:lnT>
                      <a:noFill/>
                    </a:lnT>
                    <a:lnB>
                      <a:noFill/>
                    </a:lnB>
                    <a:noFill/>
                  </a:tcPr>
                </a:tc>
                <a:extLst>
                  <a:ext uri="{0D108BD9-81ED-4DB2-BD59-A6C34878D82A}">
                    <a16:rowId xmlns:a16="http://schemas.microsoft.com/office/drawing/2014/main" val="19115191"/>
                  </a:ext>
                </a:extLst>
              </a:tr>
              <a:tr h="306238">
                <a:tc>
                  <a:txBody>
                    <a:bodyPr/>
                    <a:lstStyle/>
                    <a:p>
                      <a:pPr algn="l" fontAlgn="b"/>
                      <a:r>
                        <a:rPr lang="en-US" sz="1600" dirty="0"/>
                        <a:t>LB840 Econ Dev. Plan</a:t>
                      </a:r>
                      <a:r>
                        <a:rPr lang="en-US" sz="1600" dirty="0">
                          <a:latin typeface="+mj-lt"/>
                        </a:rPr>
                        <a:t>	</a:t>
                      </a:r>
                      <a:endParaRPr lang="en-US" sz="1600" b="0" i="0" u="none" strike="noStrike" dirty="0">
                        <a:solidFill>
                          <a:srgbClr val="000000"/>
                        </a:solidFill>
                        <a:effectLst/>
                        <a:latin typeface="+mj-lt"/>
                      </a:endParaRPr>
                    </a:p>
                  </a:txBody>
                  <a:tcPr marL="9513" marR="9513" marT="9513" marB="0" anchor="ctr">
                    <a:lnL>
                      <a:noFill/>
                    </a:lnL>
                    <a:lnR>
                      <a:noFill/>
                    </a:lnR>
                    <a:lnT>
                      <a:noFill/>
                    </a:lnT>
                    <a:lnB>
                      <a:noFill/>
                    </a:lnB>
                    <a:noFill/>
                  </a:tcPr>
                </a:tc>
                <a:tc>
                  <a:txBody>
                    <a:bodyPr/>
                    <a:lstStyle/>
                    <a:p>
                      <a:pPr algn="r" fontAlgn="b"/>
                      <a:r>
                        <a:rPr lang="en-US" sz="1600" b="0" i="0" u="none" strike="noStrike" dirty="0">
                          <a:solidFill>
                            <a:srgbClr val="000000"/>
                          </a:solidFill>
                          <a:effectLst/>
                          <a:latin typeface="Calibri" panose="020F0502020204030204" pitchFamily="34" charset="0"/>
                        </a:rPr>
                        <a:t>                       632,000.00 </a:t>
                      </a:r>
                    </a:p>
                  </a:txBody>
                  <a:tcPr marL="9513" marR="9513" marT="9513" marB="0" anchor="ctr">
                    <a:lnL>
                      <a:noFill/>
                    </a:lnL>
                    <a:lnR>
                      <a:noFill/>
                    </a:lnR>
                    <a:lnT>
                      <a:noFill/>
                    </a:lnT>
                    <a:lnB>
                      <a:noFill/>
                    </a:lnB>
                    <a:noFill/>
                  </a:tcPr>
                </a:tc>
                <a:extLst>
                  <a:ext uri="{0D108BD9-81ED-4DB2-BD59-A6C34878D82A}">
                    <a16:rowId xmlns:a16="http://schemas.microsoft.com/office/drawing/2014/main" val="752451209"/>
                  </a:ext>
                </a:extLst>
              </a:tr>
              <a:tr h="306238">
                <a:tc>
                  <a:txBody>
                    <a:bodyPr/>
                    <a:lstStyle/>
                    <a:p>
                      <a:pPr algn="l" fontAlgn="b"/>
                      <a:r>
                        <a:rPr lang="en-US" sz="1600" dirty="0"/>
                        <a:t>Streets	</a:t>
                      </a:r>
                      <a:endParaRPr lang="en-US" sz="1600" b="0" i="0" u="none" strike="noStrike" dirty="0">
                        <a:solidFill>
                          <a:srgbClr val="000000"/>
                        </a:solidFill>
                        <a:effectLst/>
                        <a:latin typeface="+mj-lt"/>
                      </a:endParaRPr>
                    </a:p>
                  </a:txBody>
                  <a:tcPr marL="9513" marR="9513" marT="9513" marB="0" anchor="ctr">
                    <a:lnL>
                      <a:noFill/>
                    </a:lnL>
                    <a:lnR>
                      <a:noFill/>
                    </a:lnR>
                    <a:lnT>
                      <a:noFill/>
                    </a:lnT>
                    <a:lnB>
                      <a:noFill/>
                    </a:lnB>
                    <a:noFill/>
                  </a:tcPr>
                </a:tc>
                <a:tc>
                  <a:txBody>
                    <a:bodyPr/>
                    <a:lstStyle/>
                    <a:p>
                      <a:pPr algn="r" fontAlgn="b"/>
                      <a:r>
                        <a:rPr lang="en-US" sz="1600" b="0" i="0" u="none" strike="noStrike" dirty="0">
                          <a:solidFill>
                            <a:srgbClr val="000000"/>
                          </a:solidFill>
                          <a:effectLst/>
                          <a:latin typeface="Calibri" panose="020F0502020204030204" pitchFamily="34" charset="0"/>
                        </a:rPr>
                        <a:t>                       3,980,100.00 </a:t>
                      </a:r>
                    </a:p>
                  </a:txBody>
                  <a:tcPr marL="9513" marR="9513" marT="9513" marB="0" anchor="ctr">
                    <a:lnL>
                      <a:noFill/>
                    </a:lnL>
                    <a:lnR>
                      <a:noFill/>
                    </a:lnR>
                    <a:lnT>
                      <a:noFill/>
                    </a:lnT>
                    <a:lnB>
                      <a:noFill/>
                    </a:lnB>
                    <a:noFill/>
                  </a:tcPr>
                </a:tc>
                <a:extLst>
                  <a:ext uri="{0D108BD9-81ED-4DB2-BD59-A6C34878D82A}">
                    <a16:rowId xmlns:a16="http://schemas.microsoft.com/office/drawing/2014/main" val="2356447370"/>
                  </a:ext>
                </a:extLst>
              </a:tr>
              <a:tr h="306238">
                <a:tc>
                  <a:txBody>
                    <a:bodyPr/>
                    <a:lstStyle/>
                    <a:p>
                      <a:pPr algn="l" fontAlgn="b"/>
                      <a:r>
                        <a:rPr lang="en-US" sz="1600" dirty="0"/>
                        <a:t>Electric</a:t>
                      </a:r>
                      <a:endParaRPr lang="en-US" sz="1600" b="0" i="0" u="none" strike="noStrike" dirty="0">
                        <a:solidFill>
                          <a:srgbClr val="000000"/>
                        </a:solidFill>
                        <a:effectLst/>
                        <a:latin typeface="+mj-lt"/>
                      </a:endParaRPr>
                    </a:p>
                  </a:txBody>
                  <a:tcPr marL="9513" marR="9513" marT="9513" marB="0" anchor="ctr">
                    <a:lnL>
                      <a:noFill/>
                    </a:lnL>
                    <a:lnR>
                      <a:noFill/>
                    </a:lnR>
                    <a:lnT>
                      <a:noFill/>
                    </a:lnT>
                    <a:lnB>
                      <a:noFill/>
                    </a:lnB>
                    <a:noFill/>
                  </a:tcPr>
                </a:tc>
                <a:tc>
                  <a:txBody>
                    <a:bodyPr/>
                    <a:lstStyle/>
                    <a:p>
                      <a:pPr algn="r" fontAlgn="b"/>
                      <a:r>
                        <a:rPr lang="en-US" sz="1600" b="0" i="0" u="none" strike="noStrike" dirty="0">
                          <a:solidFill>
                            <a:srgbClr val="000000"/>
                          </a:solidFill>
                          <a:effectLst/>
                          <a:latin typeface="Calibri" panose="020F0502020204030204" pitchFamily="34" charset="0"/>
                        </a:rPr>
                        <a:t>                    9,642,630.00 </a:t>
                      </a:r>
                    </a:p>
                  </a:txBody>
                  <a:tcPr marL="9513" marR="9513" marT="9513" marB="0" anchor="ctr">
                    <a:lnL>
                      <a:noFill/>
                    </a:lnL>
                    <a:lnR>
                      <a:noFill/>
                    </a:lnR>
                    <a:lnT>
                      <a:noFill/>
                    </a:lnT>
                    <a:lnB>
                      <a:noFill/>
                    </a:lnB>
                    <a:noFill/>
                  </a:tcPr>
                </a:tc>
                <a:extLst>
                  <a:ext uri="{0D108BD9-81ED-4DB2-BD59-A6C34878D82A}">
                    <a16:rowId xmlns:a16="http://schemas.microsoft.com/office/drawing/2014/main" val="1840330726"/>
                  </a:ext>
                </a:extLst>
              </a:tr>
              <a:tr h="306238">
                <a:tc>
                  <a:txBody>
                    <a:bodyPr/>
                    <a:lstStyle/>
                    <a:p>
                      <a:pPr algn="l" fontAlgn="b"/>
                      <a:r>
                        <a:rPr lang="en-US" sz="1600" dirty="0"/>
                        <a:t>Water</a:t>
                      </a:r>
                      <a:endParaRPr lang="en-US" sz="1600" b="0" i="0" u="none" strike="noStrike" dirty="0">
                        <a:solidFill>
                          <a:srgbClr val="000000"/>
                        </a:solidFill>
                        <a:effectLst/>
                        <a:latin typeface="+mj-lt"/>
                      </a:endParaRPr>
                    </a:p>
                  </a:txBody>
                  <a:tcPr marL="9513" marR="9513" marT="9513" marB="0" anchor="ctr">
                    <a:lnL>
                      <a:noFill/>
                    </a:lnL>
                    <a:lnR>
                      <a:noFill/>
                    </a:lnR>
                    <a:lnT>
                      <a:noFill/>
                    </a:lnT>
                    <a:lnB>
                      <a:noFill/>
                    </a:lnB>
                    <a:noFill/>
                  </a:tcPr>
                </a:tc>
                <a:tc>
                  <a:txBody>
                    <a:bodyPr/>
                    <a:lstStyle/>
                    <a:p>
                      <a:pPr algn="r" fontAlgn="b"/>
                      <a:r>
                        <a:rPr lang="en-US" sz="1600" b="0" i="0" u="none" strike="noStrike" dirty="0">
                          <a:solidFill>
                            <a:srgbClr val="000000"/>
                          </a:solidFill>
                          <a:effectLst/>
                          <a:latin typeface="Calibri" panose="020F0502020204030204" pitchFamily="34" charset="0"/>
                        </a:rPr>
                        <a:t>                       1,746,500.00 </a:t>
                      </a:r>
                    </a:p>
                  </a:txBody>
                  <a:tcPr marL="9513" marR="9513" marT="9513" marB="0" anchor="ctr">
                    <a:lnL>
                      <a:noFill/>
                    </a:lnL>
                    <a:lnR>
                      <a:noFill/>
                    </a:lnR>
                    <a:lnT>
                      <a:noFill/>
                    </a:lnT>
                    <a:lnB>
                      <a:noFill/>
                    </a:lnB>
                    <a:noFill/>
                  </a:tcPr>
                </a:tc>
                <a:extLst>
                  <a:ext uri="{0D108BD9-81ED-4DB2-BD59-A6C34878D82A}">
                    <a16:rowId xmlns:a16="http://schemas.microsoft.com/office/drawing/2014/main" val="3789665940"/>
                  </a:ext>
                </a:extLst>
              </a:tr>
              <a:tr h="306238">
                <a:tc>
                  <a:txBody>
                    <a:bodyPr/>
                    <a:lstStyle/>
                    <a:p>
                      <a:r>
                        <a:rPr lang="en-US" sz="1600" dirty="0"/>
                        <a:t>Sewer/WW Treatment Plant</a:t>
                      </a:r>
                    </a:p>
                  </a:txBody>
                  <a:tcPr marL="9513" marR="9513" marT="9513" marB="0" anchor="ctr">
                    <a:lnL>
                      <a:noFill/>
                    </a:lnL>
                    <a:lnR>
                      <a:noFill/>
                    </a:lnR>
                    <a:lnT>
                      <a:noFill/>
                    </a:lnT>
                    <a:lnB>
                      <a:noFill/>
                    </a:lnB>
                    <a:noFill/>
                  </a:tcPr>
                </a:tc>
                <a:tc>
                  <a:txBody>
                    <a:bodyPr/>
                    <a:lstStyle/>
                    <a:p>
                      <a:pPr algn="r" fontAlgn="b"/>
                      <a:r>
                        <a:rPr lang="en-US" sz="1600" b="0" i="0" u="none" strike="noStrike" dirty="0">
                          <a:solidFill>
                            <a:srgbClr val="000000"/>
                          </a:solidFill>
                          <a:effectLst/>
                          <a:latin typeface="Calibri" panose="020F0502020204030204" pitchFamily="34" charset="0"/>
                        </a:rPr>
                        <a:t>                    2,550,312.00 </a:t>
                      </a:r>
                    </a:p>
                  </a:txBody>
                  <a:tcPr marL="9513" marR="9513" marT="9513" marB="0" anchor="ctr">
                    <a:lnL>
                      <a:noFill/>
                    </a:lnL>
                    <a:lnR>
                      <a:noFill/>
                    </a:lnR>
                    <a:lnT>
                      <a:noFill/>
                    </a:lnT>
                    <a:lnB>
                      <a:noFill/>
                    </a:lnB>
                    <a:noFill/>
                  </a:tcPr>
                </a:tc>
                <a:extLst>
                  <a:ext uri="{0D108BD9-81ED-4DB2-BD59-A6C34878D82A}">
                    <a16:rowId xmlns:a16="http://schemas.microsoft.com/office/drawing/2014/main" val="3285954454"/>
                  </a:ext>
                </a:extLst>
              </a:tr>
              <a:tr h="306238">
                <a:tc>
                  <a:txBody>
                    <a:bodyPr/>
                    <a:lstStyle/>
                    <a:p>
                      <a:pPr algn="l" fontAlgn="b"/>
                      <a:r>
                        <a:rPr lang="en-US" sz="1600" dirty="0"/>
                        <a:t>Solid Waste</a:t>
                      </a:r>
                      <a:endParaRPr lang="en-US" sz="1600" b="0" i="0" u="none" strike="noStrike" dirty="0">
                        <a:solidFill>
                          <a:srgbClr val="000000"/>
                        </a:solidFill>
                        <a:effectLst/>
                        <a:latin typeface="+mj-lt"/>
                      </a:endParaRPr>
                    </a:p>
                  </a:txBody>
                  <a:tcPr marL="9513" marR="9513" marT="9513" marB="0" anchor="ctr">
                    <a:lnL>
                      <a:noFill/>
                    </a:lnL>
                    <a:lnR>
                      <a:noFill/>
                    </a:lnR>
                    <a:lnT>
                      <a:noFill/>
                    </a:lnT>
                    <a:lnB>
                      <a:noFill/>
                    </a:lnB>
                    <a:noFill/>
                  </a:tcPr>
                </a:tc>
                <a:tc>
                  <a:txBody>
                    <a:bodyPr/>
                    <a:lstStyle/>
                    <a:p>
                      <a:pPr algn="r" fontAlgn="b"/>
                      <a:r>
                        <a:rPr lang="en-US" sz="1600" b="0" i="0" u="none" strike="noStrike" dirty="0">
                          <a:solidFill>
                            <a:srgbClr val="000000"/>
                          </a:solidFill>
                          <a:effectLst/>
                          <a:latin typeface="Calibri" panose="020F0502020204030204" pitchFamily="34" charset="0"/>
                        </a:rPr>
                        <a:t>1,933,200.00</a:t>
                      </a:r>
                    </a:p>
                  </a:txBody>
                  <a:tcPr marL="9513" marR="9513" marT="9513" marB="0" anchor="ctr">
                    <a:lnL>
                      <a:noFill/>
                    </a:lnL>
                    <a:lnR>
                      <a:noFill/>
                    </a:lnR>
                    <a:lnT>
                      <a:noFill/>
                    </a:lnT>
                    <a:lnB>
                      <a:noFill/>
                    </a:lnB>
                    <a:noFill/>
                  </a:tcPr>
                </a:tc>
                <a:extLst>
                  <a:ext uri="{0D108BD9-81ED-4DB2-BD59-A6C34878D82A}">
                    <a16:rowId xmlns:a16="http://schemas.microsoft.com/office/drawing/2014/main" val="1007129583"/>
                  </a:ext>
                </a:extLst>
              </a:tr>
              <a:tr h="306238">
                <a:tc>
                  <a:txBody>
                    <a:bodyPr/>
                    <a:lstStyle/>
                    <a:p>
                      <a:pPr algn="ctr" fontAlgn="b"/>
                      <a:r>
                        <a:rPr lang="en-US" sz="1600" b="1" dirty="0"/>
                        <a:t>Total Non-General</a:t>
                      </a:r>
                      <a:endParaRPr lang="en-US" sz="1600" b="0" i="0" u="none" strike="noStrike" dirty="0">
                        <a:solidFill>
                          <a:srgbClr val="000000"/>
                        </a:solidFill>
                        <a:effectLst/>
                        <a:latin typeface="+mj-lt"/>
                      </a:endParaRPr>
                    </a:p>
                  </a:txBody>
                  <a:tcPr marL="9513" marR="9513" marT="9513" marB="0" anchor="ctr">
                    <a:lnL>
                      <a:noFill/>
                    </a:lnL>
                    <a:lnR>
                      <a:noFill/>
                    </a:lnR>
                    <a:lnT>
                      <a:noFill/>
                    </a:lnT>
                    <a:lnB>
                      <a:noFill/>
                    </a:lnB>
                    <a:noFill/>
                  </a:tcPr>
                </a:tc>
                <a:tc>
                  <a:txBody>
                    <a:bodyPr/>
                    <a:lstStyle/>
                    <a:p>
                      <a:pPr algn="ctr" fontAlgn="b"/>
                      <a:r>
                        <a:rPr lang="en-US" sz="1600" b="0" i="0" u="none" strike="noStrike" dirty="0">
                          <a:solidFill>
                            <a:srgbClr val="000000"/>
                          </a:solidFill>
                          <a:effectLst/>
                          <a:latin typeface="Calibri" panose="020F0502020204030204" pitchFamily="34" charset="0"/>
                        </a:rPr>
                        <a:t>20,508,242.00</a:t>
                      </a:r>
                    </a:p>
                  </a:txBody>
                  <a:tcPr marL="9513" marR="9513" marT="9513" marB="0" anchor="ctr">
                    <a:lnL>
                      <a:noFill/>
                    </a:lnL>
                    <a:lnR>
                      <a:noFill/>
                    </a:lnR>
                    <a:lnT>
                      <a:noFill/>
                    </a:lnT>
                    <a:lnB>
                      <a:noFill/>
                    </a:lnB>
                    <a:noFill/>
                  </a:tcPr>
                </a:tc>
                <a:extLst>
                  <a:ext uri="{0D108BD9-81ED-4DB2-BD59-A6C34878D82A}">
                    <a16:rowId xmlns:a16="http://schemas.microsoft.com/office/drawing/2014/main" val="2098674456"/>
                  </a:ext>
                </a:extLst>
              </a:tr>
              <a:tr h="306238">
                <a:tc>
                  <a:txBody>
                    <a:bodyPr/>
                    <a:lstStyle/>
                    <a:p>
                      <a:pPr algn="ctr" fontAlgn="b"/>
                      <a:r>
                        <a:rPr lang="en-US" sz="1600" b="1" dirty="0"/>
                        <a:t>Total Debt Servicing Funds</a:t>
                      </a:r>
                      <a:endParaRPr lang="en-US" sz="1600" b="0" i="0" u="none" strike="noStrike" dirty="0">
                        <a:solidFill>
                          <a:srgbClr val="000000"/>
                        </a:solidFill>
                        <a:effectLst/>
                        <a:latin typeface="+mj-lt"/>
                      </a:endParaRPr>
                    </a:p>
                  </a:txBody>
                  <a:tcPr marL="9513" marR="9513" marT="9513" marB="0" anchor="ctr">
                    <a:lnL>
                      <a:noFill/>
                    </a:lnL>
                    <a:lnR>
                      <a:noFill/>
                    </a:lnR>
                    <a:lnT>
                      <a:noFill/>
                    </a:lnT>
                    <a:lnB>
                      <a:noFill/>
                    </a:lnB>
                    <a:noFill/>
                  </a:tcPr>
                </a:tc>
                <a:tc>
                  <a:txBody>
                    <a:bodyPr/>
                    <a:lstStyle/>
                    <a:p>
                      <a:pPr algn="ctr" fontAlgn="b"/>
                      <a:r>
                        <a:rPr lang="en-US" sz="1600" b="0" i="0" u="none" strike="noStrike" dirty="0">
                          <a:solidFill>
                            <a:srgbClr val="000000"/>
                          </a:solidFill>
                          <a:effectLst/>
                          <a:latin typeface="Calibri" panose="020F0502020204030204" pitchFamily="34" charset="0"/>
                        </a:rPr>
                        <a:t>2,066,093.00</a:t>
                      </a:r>
                    </a:p>
                  </a:txBody>
                  <a:tcPr marL="9513" marR="9513" marT="9513" marB="0" anchor="ctr">
                    <a:lnL>
                      <a:noFill/>
                    </a:lnL>
                    <a:lnR>
                      <a:noFill/>
                    </a:lnR>
                    <a:lnT>
                      <a:noFill/>
                    </a:lnT>
                    <a:lnB>
                      <a:noFill/>
                    </a:lnB>
                    <a:noFill/>
                  </a:tcPr>
                </a:tc>
                <a:extLst>
                  <a:ext uri="{0D108BD9-81ED-4DB2-BD59-A6C34878D82A}">
                    <a16:rowId xmlns:a16="http://schemas.microsoft.com/office/drawing/2014/main" val="3159422311"/>
                  </a:ext>
                </a:extLst>
              </a:tr>
              <a:tr h="306238">
                <a:tc>
                  <a:txBody>
                    <a:bodyPr/>
                    <a:lstStyle/>
                    <a:p>
                      <a:pPr algn="ctr" fontAlgn="b"/>
                      <a:r>
                        <a:rPr lang="en-US" sz="1600" b="1" dirty="0"/>
                        <a:t>Total Revenues</a:t>
                      </a:r>
                      <a:endParaRPr lang="en-US" sz="1600" b="0" i="0" u="none" strike="noStrike" dirty="0">
                        <a:solidFill>
                          <a:srgbClr val="000000"/>
                        </a:solidFill>
                        <a:effectLst/>
                        <a:latin typeface="+mj-lt"/>
                      </a:endParaRPr>
                    </a:p>
                  </a:txBody>
                  <a:tcPr marL="9513" marR="9513" marT="9513" marB="0" anchor="ctr">
                    <a:lnL>
                      <a:noFill/>
                    </a:lnL>
                    <a:lnR>
                      <a:noFill/>
                    </a:lnR>
                    <a:lnT>
                      <a:noFill/>
                    </a:lnT>
                    <a:lnB>
                      <a:noFill/>
                    </a:lnB>
                    <a:noFill/>
                  </a:tcPr>
                </a:tc>
                <a:tc>
                  <a:txBody>
                    <a:bodyPr/>
                    <a:lstStyle/>
                    <a:p>
                      <a:pPr algn="ctr" fontAlgn="b"/>
                      <a:r>
                        <a:rPr lang="en-US" sz="1600" b="0" i="0" u="none" strike="noStrike" dirty="0">
                          <a:solidFill>
                            <a:srgbClr val="000000"/>
                          </a:solidFill>
                          <a:effectLst/>
                          <a:latin typeface="Calibri" panose="020F0502020204030204" pitchFamily="34" charset="0"/>
                        </a:rPr>
                        <a:t>32,791,862.00</a:t>
                      </a:r>
                    </a:p>
                  </a:txBody>
                  <a:tcPr marL="9513" marR="9513" marT="9513" marB="0" anchor="ctr">
                    <a:lnL>
                      <a:noFill/>
                    </a:lnL>
                    <a:lnR>
                      <a:noFill/>
                    </a:lnR>
                    <a:lnT>
                      <a:noFill/>
                    </a:lnT>
                    <a:lnB>
                      <a:noFill/>
                    </a:lnB>
                    <a:noFill/>
                  </a:tcPr>
                </a:tc>
                <a:extLst>
                  <a:ext uri="{0D108BD9-81ED-4DB2-BD59-A6C34878D82A}">
                    <a16:rowId xmlns:a16="http://schemas.microsoft.com/office/drawing/2014/main" val="3101908571"/>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615016"/>
          </a:xfrm>
        </p:spPr>
        <p:txBody>
          <a:bodyPr>
            <a:normAutofit/>
          </a:bodyPr>
          <a:lstStyle/>
          <a:p>
            <a:r>
              <a:rPr lang="en-US" sz="2800" b="1" dirty="0"/>
              <a:t>BUDGETED REVENUE</a:t>
            </a:r>
            <a:br>
              <a:rPr lang="en-US" sz="2800"/>
            </a:br>
            <a:r>
              <a:rPr lang="en-US" sz="2000" b="1"/>
              <a:t>2024-2025 </a:t>
            </a:r>
            <a:r>
              <a:rPr lang="en-US" sz="2000" b="1" dirty="0"/>
              <a:t>Budget</a:t>
            </a:r>
            <a:br>
              <a:rPr lang="en-US" sz="2000" b="1" dirty="0"/>
            </a:br>
            <a:endParaRPr lang="en-US" sz="2800" dirty="0"/>
          </a:p>
        </p:txBody>
      </p:sp>
      <p:graphicFrame>
        <p:nvGraphicFramePr>
          <p:cNvPr id="6" name="Chart 5">
            <a:extLst>
              <a:ext uri="{FF2B5EF4-FFF2-40B4-BE49-F238E27FC236}">
                <a16:creationId xmlns:a16="http://schemas.microsoft.com/office/drawing/2014/main" id="{211CAABF-2995-4566-BF19-83E431A36A01}"/>
              </a:ext>
            </a:extLst>
          </p:cNvPr>
          <p:cNvGraphicFramePr/>
          <p:nvPr>
            <p:extLst>
              <p:ext uri="{D42A27DB-BD31-4B8C-83A1-F6EECF244321}">
                <p14:modId xmlns:p14="http://schemas.microsoft.com/office/powerpoint/2010/main" val="2217836102"/>
              </p:ext>
            </p:extLst>
          </p:nvPr>
        </p:nvGraphicFramePr>
        <p:xfrm>
          <a:off x="228600" y="2971800"/>
          <a:ext cx="6400800" cy="4495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1A6D4-C610-4475-8359-6F4186EAD272}"/>
              </a:ext>
            </a:extLst>
          </p:cNvPr>
          <p:cNvSpPr>
            <a:spLocks noGrp="1"/>
          </p:cNvSpPr>
          <p:nvPr>
            <p:ph type="title"/>
          </p:nvPr>
        </p:nvSpPr>
        <p:spPr>
          <a:xfrm>
            <a:off x="342900" y="366184"/>
            <a:ext cx="6172200" cy="1386417"/>
          </a:xfrm>
        </p:spPr>
        <p:txBody>
          <a:bodyPr>
            <a:normAutofit fontScale="90000"/>
          </a:bodyPr>
          <a:lstStyle/>
          <a:p>
            <a:pPr lvl="0">
              <a:defRPr/>
            </a:pPr>
            <a:r>
              <a:rPr lang="en-US" sz="3100" b="1" dirty="0"/>
              <a:t>REVENUES OVER EXPENSES</a:t>
            </a:r>
            <a:br>
              <a:rPr lang="en-US" sz="3100" b="1" dirty="0"/>
            </a:br>
            <a:r>
              <a:rPr lang="en-US" sz="3100" b="1" dirty="0"/>
              <a:t>2024 – 2025 Budget</a:t>
            </a:r>
            <a:br>
              <a:rPr lang="en-US" b="1" dirty="0"/>
            </a:br>
            <a:endParaRPr lang="en-US" dirty="0"/>
          </a:p>
        </p:txBody>
      </p:sp>
      <p:sp>
        <p:nvSpPr>
          <p:cNvPr id="3" name="Content Placeholder 2">
            <a:extLst>
              <a:ext uri="{FF2B5EF4-FFF2-40B4-BE49-F238E27FC236}">
                <a16:creationId xmlns:a16="http://schemas.microsoft.com/office/drawing/2014/main" id="{906E9ED7-3FBE-436F-B51A-6A9A6383EECC}"/>
              </a:ext>
            </a:extLst>
          </p:cNvPr>
          <p:cNvSpPr>
            <a:spLocks noGrp="1"/>
          </p:cNvSpPr>
          <p:nvPr>
            <p:ph idx="1"/>
          </p:nvPr>
        </p:nvSpPr>
        <p:spPr>
          <a:xfrm>
            <a:off x="685800" y="1447800"/>
            <a:ext cx="5829300" cy="7162800"/>
          </a:xfrm>
        </p:spPr>
        <p:txBody>
          <a:bodyPr>
            <a:normAutofit/>
          </a:bodyPr>
          <a:lstStyle/>
          <a:p>
            <a:pPr algn="ctr"/>
            <a:r>
              <a:rPr lang="en-US" sz="1800" dirty="0"/>
              <a:t>The fiscal year 2024-2025 budget shows revenues of $32,791,862 and expenses of $37,255,595 a difference of -$4</a:t>
            </a:r>
            <a:r>
              <a:rPr lang="en-US" dirty="0"/>
              <a:t>,463,733</a:t>
            </a:r>
            <a:r>
              <a:rPr lang="en-US" sz="1800" dirty="0"/>
              <a:t> The following explains the deficit:</a:t>
            </a:r>
          </a:p>
          <a:p>
            <a:pPr marL="0" indent="0" algn="ctr">
              <a:buNone/>
            </a:pPr>
            <a:endParaRPr lang="en-US" sz="1800" dirty="0"/>
          </a:p>
          <a:p>
            <a:pPr algn="ctr"/>
            <a:r>
              <a:rPr lang="en-US" sz="1800" dirty="0"/>
              <a:t>Every year, we budget $500,000 in the Electric Department and $200,000 in the Water Department in case of emergencies. That brings us to -$3,763,733.</a:t>
            </a:r>
          </a:p>
          <a:p>
            <a:pPr algn="ctr"/>
            <a:r>
              <a:rPr lang="en-US" sz="1800" dirty="0"/>
              <a:t>In the Electric Department, we have carried over $2,240,950 for the 115 KV Loop/Back-up Generator &amp; Relay project from last year. That puts us at -$1,522,783.</a:t>
            </a:r>
          </a:p>
          <a:p>
            <a:pPr algn="ctr"/>
            <a:r>
              <a:rPr lang="en-US" dirty="0"/>
              <a:t>In the Street Department, we budgeted for expansion in the industrial park ($1,200,000) and hickory square ($1,000,000). Bringing us to $677,217.</a:t>
            </a:r>
            <a:endParaRPr lang="en-US" sz="1800" dirty="0"/>
          </a:p>
          <a:p>
            <a:pPr algn="ctr"/>
            <a:endParaRPr lang="en-US" sz="1800" b="1" dirty="0"/>
          </a:p>
          <a:p>
            <a:pPr algn="ctr"/>
            <a:r>
              <a:rPr lang="en-US" sz="1800" b="1" dirty="0"/>
              <a:t>The above capital projects will be paid with existing funds. No new taxes/fees will be incurred.</a:t>
            </a:r>
          </a:p>
          <a:p>
            <a:pPr algn="ctr"/>
            <a:endParaRPr lang="en-US" sz="2000" dirty="0"/>
          </a:p>
          <a:p>
            <a:pPr algn="ctr"/>
            <a:endParaRPr lang="en-US" sz="2000" dirty="0"/>
          </a:p>
          <a:p>
            <a:pPr algn="ctr"/>
            <a:endParaRPr lang="en-US" sz="2400" dirty="0"/>
          </a:p>
        </p:txBody>
      </p:sp>
    </p:spTree>
    <p:extLst>
      <p:ext uri="{BB962C8B-B14F-4D97-AF65-F5344CB8AC3E}">
        <p14:creationId xmlns:p14="http://schemas.microsoft.com/office/powerpoint/2010/main" val="1912112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94F24-43E3-DE15-68F8-B4B9EC842AFA}"/>
              </a:ext>
            </a:extLst>
          </p:cNvPr>
          <p:cNvSpPr>
            <a:spLocks noGrp="1"/>
          </p:cNvSpPr>
          <p:nvPr>
            <p:ph type="title"/>
          </p:nvPr>
        </p:nvSpPr>
        <p:spPr>
          <a:xfrm>
            <a:off x="457200" y="145110"/>
            <a:ext cx="5778500" cy="609600"/>
          </a:xfrm>
        </p:spPr>
        <p:txBody>
          <a:bodyPr/>
          <a:lstStyle/>
          <a:p>
            <a:r>
              <a:rPr lang="en-US" b="1" dirty="0"/>
              <a:t>Budgeted Projects FY 2025</a:t>
            </a:r>
          </a:p>
        </p:txBody>
      </p:sp>
      <p:sp>
        <p:nvSpPr>
          <p:cNvPr id="4" name="TextBox 3">
            <a:extLst>
              <a:ext uri="{FF2B5EF4-FFF2-40B4-BE49-F238E27FC236}">
                <a16:creationId xmlns:a16="http://schemas.microsoft.com/office/drawing/2014/main" id="{30AB572B-43AA-62F4-50C5-F646025BA745}"/>
              </a:ext>
            </a:extLst>
          </p:cNvPr>
          <p:cNvSpPr txBox="1"/>
          <p:nvPr/>
        </p:nvSpPr>
        <p:spPr>
          <a:xfrm>
            <a:off x="631592" y="771437"/>
            <a:ext cx="5997807" cy="6186309"/>
          </a:xfrm>
          <a:prstGeom prst="rect">
            <a:avLst/>
          </a:prstGeom>
          <a:noFill/>
        </p:spPr>
        <p:txBody>
          <a:bodyPr wrap="square" rtlCol="0">
            <a:spAutoFit/>
          </a:bodyPr>
          <a:lstStyle/>
          <a:p>
            <a:pPr marL="285750" indent="-285750">
              <a:buFont typeface="Arial" panose="020B0604020202020204" pitchFamily="34" charset="0"/>
              <a:buChar char="•"/>
            </a:pPr>
            <a:r>
              <a:rPr lang="en-US" b="1" dirty="0"/>
              <a:t>Electric Back-up Generation Project</a:t>
            </a:r>
          </a:p>
          <a:p>
            <a:pPr marL="742950" lvl="1" indent="-285750">
              <a:buFont typeface="Arial" panose="020B0604020202020204" pitchFamily="34" charset="0"/>
              <a:buChar char="•"/>
            </a:pPr>
            <a:r>
              <a:rPr lang="en-US" dirty="0"/>
              <a:t>Project has been budgeted for past several years, and should be complete this fiscal year. Project is being paid for with Electric Revenues. </a:t>
            </a:r>
          </a:p>
          <a:p>
            <a:pPr marL="285750" indent="-285750">
              <a:buFont typeface="Arial" panose="020B0604020202020204" pitchFamily="34" charset="0"/>
              <a:buChar char="•"/>
            </a:pPr>
            <a:r>
              <a:rPr lang="en-US" b="1" dirty="0"/>
              <a:t>Waste Water Treatment Plant Facility Upgrade</a:t>
            </a:r>
          </a:p>
          <a:p>
            <a:pPr marL="742950" lvl="1" indent="-285750">
              <a:buFont typeface="Arial" panose="020B0604020202020204" pitchFamily="34" charset="0"/>
              <a:buChar char="•"/>
            </a:pPr>
            <a:r>
              <a:rPr lang="en-US" dirty="0"/>
              <a:t>Project includes bar screen and grit washer replacement, as well as replacing motors on pumps that over 25 years old. Project is budgeted for $1,121,250 and will paid for by ARPA and equipment reserve funds.</a:t>
            </a:r>
          </a:p>
          <a:p>
            <a:pPr marL="285750" indent="-285750">
              <a:buFont typeface="Arial" panose="020B0604020202020204" pitchFamily="34" charset="0"/>
              <a:buChar char="•"/>
            </a:pPr>
            <a:r>
              <a:rPr lang="en-US" b="1" dirty="0"/>
              <a:t>North Park</a:t>
            </a:r>
          </a:p>
          <a:p>
            <a:pPr marL="742950" lvl="1" indent="-285750">
              <a:buFont typeface="Arial" panose="020B0604020202020204" pitchFamily="34" charset="0"/>
              <a:buChar char="•"/>
            </a:pPr>
            <a:r>
              <a:rPr lang="en-US" dirty="0"/>
              <a:t>Project includes matching grants for complete renovation of the North Park. Project will cost estimated at $1,562,547. $600,000 has been budgeted from General cash reserves.</a:t>
            </a:r>
          </a:p>
          <a:p>
            <a:pPr marL="285750" indent="-285750">
              <a:buFont typeface="Arial" panose="020B0604020202020204" pitchFamily="34" charset="0"/>
              <a:buChar char="•"/>
            </a:pPr>
            <a:r>
              <a:rPr lang="en-US" b="1" dirty="0"/>
              <a:t>Industrial Park</a:t>
            </a:r>
          </a:p>
          <a:p>
            <a:pPr marL="742950" lvl="1" indent="-285750">
              <a:buFont typeface="Arial" panose="020B0604020202020204" pitchFamily="34" charset="0"/>
              <a:buChar char="•"/>
            </a:pPr>
            <a:r>
              <a:rPr lang="en-US" dirty="0"/>
              <a:t>With interest for industrial park lots, a plan of $1,200,000 has been added to street expenses for the expansion of infrastructure. </a:t>
            </a:r>
          </a:p>
          <a:p>
            <a:pPr lvl="1"/>
            <a:r>
              <a:rPr lang="en-US" b="1" dirty="0"/>
              <a:t> </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p:txBody>
      </p:sp>
    </p:spTree>
    <p:extLst>
      <p:ext uri="{BB962C8B-B14F-4D97-AF65-F5344CB8AC3E}">
        <p14:creationId xmlns:p14="http://schemas.microsoft.com/office/powerpoint/2010/main" val="468831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2743200"/>
            <a:ext cx="5410200" cy="5943600"/>
          </a:xfrm>
        </p:spPr>
        <p:txBody>
          <a:bodyPr>
            <a:normAutofit lnSpcReduction="10000"/>
          </a:bodyPr>
          <a:lstStyle/>
          <a:p>
            <a:pPr marL="1482725" indent="-1482725">
              <a:spcBef>
                <a:spcPts val="0"/>
              </a:spcBef>
              <a:buNone/>
            </a:pPr>
            <a:r>
              <a:rPr lang="en-US" sz="1700" dirty="0"/>
              <a:t>State Levy Limit	45 cents per $100 of value </a:t>
            </a:r>
          </a:p>
          <a:p>
            <a:pPr marL="1482725" indent="-1482725">
              <a:spcBef>
                <a:spcPts val="0"/>
              </a:spcBef>
              <a:buNone/>
            </a:pPr>
            <a:r>
              <a:rPr lang="en-US" sz="1700" dirty="0"/>
              <a:t>	(excludes intergovernmental agreements) </a:t>
            </a:r>
          </a:p>
          <a:p>
            <a:pPr marL="1482725" indent="-1482725">
              <a:spcBef>
                <a:spcPts val="0"/>
              </a:spcBef>
              <a:buNone/>
            </a:pPr>
            <a:r>
              <a:rPr lang="en-US" sz="1700" dirty="0"/>
              <a:t>	50 cents per $100 of value </a:t>
            </a:r>
          </a:p>
          <a:p>
            <a:pPr marL="1482725" indent="-1482725">
              <a:spcBef>
                <a:spcPts val="0"/>
              </a:spcBef>
              <a:buNone/>
            </a:pPr>
            <a:r>
              <a:rPr lang="en-US" sz="1700" dirty="0"/>
              <a:t>	(includes intergovernmental agreements) </a:t>
            </a:r>
          </a:p>
          <a:p>
            <a:pPr marL="1482725" indent="-1482725">
              <a:spcBef>
                <a:spcPts val="0"/>
              </a:spcBef>
              <a:buNone/>
            </a:pPr>
            <a:r>
              <a:rPr lang="en-US" sz="1700" dirty="0"/>
              <a:t>	</a:t>
            </a:r>
            <a:r>
              <a:rPr lang="en-US" sz="1700" dirty="0">
                <a:solidFill>
                  <a:srgbClr val="FF0000"/>
                </a:solidFill>
              </a:rPr>
              <a:t>plus mills approved for any debt</a:t>
            </a:r>
          </a:p>
          <a:p>
            <a:pPr marL="1482725" indent="-1482725">
              <a:spcBef>
                <a:spcPts val="0"/>
              </a:spcBef>
              <a:buNone/>
            </a:pPr>
            <a:endParaRPr lang="en-US" sz="1700" dirty="0"/>
          </a:p>
          <a:p>
            <a:pPr marL="1482725" indent="-1482725">
              <a:spcBef>
                <a:spcPts val="0"/>
              </a:spcBef>
              <a:buNone/>
            </a:pPr>
            <a:r>
              <a:rPr lang="en-US" sz="1700" dirty="0"/>
              <a:t>	.3333535 general </a:t>
            </a:r>
          </a:p>
          <a:p>
            <a:pPr marL="1482725" indent="-1482725">
              <a:spcBef>
                <a:spcPts val="0"/>
              </a:spcBef>
              <a:buNone/>
            </a:pPr>
            <a:r>
              <a:rPr lang="en-US" sz="1700" dirty="0"/>
              <a:t>	.1665713 bonded indebtedness </a:t>
            </a:r>
          </a:p>
          <a:p>
            <a:pPr marL="1482725" indent="-1482725">
              <a:spcBef>
                <a:spcPts val="0"/>
              </a:spcBef>
              <a:buNone/>
            </a:pPr>
            <a:endParaRPr lang="en-US" sz="1700" dirty="0"/>
          </a:p>
          <a:p>
            <a:pPr marL="1482725" indent="-1482725">
              <a:spcBef>
                <a:spcPts val="0"/>
              </a:spcBef>
              <a:buNone/>
            </a:pPr>
            <a:endParaRPr lang="en-US" sz="1700" dirty="0"/>
          </a:p>
          <a:p>
            <a:pPr marL="1482725" indent="-1482725">
              <a:spcBef>
                <a:spcPts val="0"/>
              </a:spcBef>
              <a:buNone/>
            </a:pPr>
            <a:r>
              <a:rPr lang="en-US" sz="1700" dirty="0"/>
              <a:t>	</a:t>
            </a:r>
            <a:r>
              <a:rPr lang="en-US" sz="2000" dirty="0">
                <a:highlight>
                  <a:srgbClr val="FFFF00"/>
                </a:highlight>
              </a:rPr>
              <a:t>0.499925 (2024-25)</a:t>
            </a:r>
          </a:p>
          <a:p>
            <a:pPr marL="1482725" indent="-1482725">
              <a:spcBef>
                <a:spcPts val="0"/>
              </a:spcBef>
              <a:buNone/>
            </a:pPr>
            <a:r>
              <a:rPr lang="en-US" sz="1700" dirty="0"/>
              <a:t>	</a:t>
            </a:r>
            <a:r>
              <a:rPr lang="en-US" sz="2000" dirty="0">
                <a:highlight>
                  <a:srgbClr val="FFFF00"/>
                </a:highlight>
              </a:rPr>
              <a:t>0.544621 (2023-24)</a:t>
            </a:r>
          </a:p>
          <a:p>
            <a:pPr marL="1482725" indent="-1482725">
              <a:spcBef>
                <a:spcPts val="0"/>
              </a:spcBef>
              <a:buNone/>
            </a:pPr>
            <a:r>
              <a:rPr lang="en-US" sz="2000" dirty="0"/>
              <a:t>	0.574936 (2022-23)</a:t>
            </a:r>
          </a:p>
          <a:p>
            <a:pPr marL="1482725" indent="-1482725">
              <a:spcBef>
                <a:spcPts val="0"/>
              </a:spcBef>
              <a:buNone/>
            </a:pPr>
            <a:r>
              <a:rPr lang="en-US" sz="2000" dirty="0"/>
              <a:t>	0.586371 (2021-22)</a:t>
            </a:r>
          </a:p>
          <a:p>
            <a:pPr marL="1482725" indent="-1482725">
              <a:spcBef>
                <a:spcPts val="0"/>
              </a:spcBef>
              <a:buNone/>
            </a:pPr>
            <a:r>
              <a:rPr lang="en-US" sz="2000" b="1" dirty="0"/>
              <a:t>	</a:t>
            </a:r>
            <a:r>
              <a:rPr lang="en-US" sz="2000" dirty="0"/>
              <a:t>0.586371 (2020-21)</a:t>
            </a:r>
          </a:p>
          <a:p>
            <a:pPr marL="1482725" indent="-1482725">
              <a:spcBef>
                <a:spcPts val="0"/>
              </a:spcBef>
              <a:buNone/>
            </a:pPr>
            <a:r>
              <a:rPr lang="en-US" sz="2000" dirty="0"/>
              <a:t>		</a:t>
            </a:r>
            <a:endParaRPr lang="en-US" sz="1100" dirty="0"/>
          </a:p>
          <a:p>
            <a:pPr marL="1482725" indent="-1482725">
              <a:spcBef>
                <a:spcPts val="0"/>
              </a:spcBef>
              <a:buNone/>
            </a:pPr>
            <a:r>
              <a:rPr lang="en-US" sz="2000" dirty="0"/>
              <a:t>			</a:t>
            </a:r>
            <a:r>
              <a:rPr lang="en-US" sz="1700" dirty="0"/>
              <a:t>	</a:t>
            </a:r>
            <a:endParaRPr lang="en-US" sz="2000" dirty="0"/>
          </a:p>
          <a:p>
            <a:pPr marL="1482725" indent="-1482725">
              <a:spcBef>
                <a:spcPts val="0"/>
              </a:spcBef>
              <a:buNone/>
            </a:pPr>
            <a:r>
              <a:rPr lang="en-US" sz="2000" dirty="0"/>
              <a:t>	</a:t>
            </a:r>
            <a:endParaRPr lang="en-US" sz="2000" b="1" dirty="0"/>
          </a:p>
        </p:txBody>
      </p:sp>
      <p:sp>
        <p:nvSpPr>
          <p:cNvPr id="4" name="Title 1"/>
          <p:cNvSpPr txBox="1">
            <a:spLocks/>
          </p:cNvSpPr>
          <p:nvPr/>
        </p:nvSpPr>
        <p:spPr>
          <a:xfrm>
            <a:off x="495300" y="518584"/>
            <a:ext cx="5981700" cy="1767416"/>
          </a:xfrm>
          <a:prstGeom prst="rect">
            <a:avLst/>
          </a:prstGeom>
        </p:spPr>
        <p:txBody>
          <a:bodyPr vert="horz" lIns="91440" tIns="45720" rIns="91440" bIns="45720" rtlCol="0" anchor="ctr">
            <a:normAutofit fontScale="7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900" b="1" i="0" u="none" strike="noStrike" kern="1200" cap="none" spc="0" normalizeH="0" baseline="0" noProof="0" dirty="0">
                <a:ln>
                  <a:noFill/>
                </a:ln>
                <a:solidFill>
                  <a:schemeClr val="tx1"/>
                </a:solidFill>
                <a:effectLst/>
                <a:uLnTx/>
                <a:uFillTx/>
                <a:latin typeface="+mj-lt"/>
                <a:ea typeface="+mj-ea"/>
                <a:cs typeface="+mj-cs"/>
              </a:rPr>
              <a:t>GENERAL FUND</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900" b="1" i="0" u="none" strike="noStrike" kern="1200" cap="none" spc="0" normalizeH="0" baseline="0" noProof="0" dirty="0">
                <a:ln>
                  <a:noFill/>
                </a:ln>
                <a:solidFill>
                  <a:schemeClr val="tx1"/>
                </a:solidFill>
                <a:effectLst/>
                <a:uLnTx/>
                <a:uFillTx/>
                <a:latin typeface="+mj-lt"/>
                <a:ea typeface="+mj-ea"/>
                <a:cs typeface="+mj-cs"/>
              </a:rPr>
              <a:t>MILL LEVY</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2800" b="1" dirty="0">
                <a:latin typeface="+mj-lt"/>
                <a:ea typeface="+mj-ea"/>
                <a:cs typeface="+mj-cs"/>
              </a:rPr>
              <a:t>City of Sidney</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lang="en-US" sz="2800" b="1" dirty="0">
                <a:latin typeface="+mj-lt"/>
                <a:ea typeface="+mj-ea"/>
                <a:cs typeface="+mj-cs"/>
              </a:rPr>
              <a:t>GENERAL FUND</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j-lt"/>
                <a:ea typeface="+mj-ea"/>
                <a:cs typeface="+mj-cs"/>
              </a:rPr>
              <a:t>Property Tax Rate</a:t>
            </a:r>
            <a:endParaRPr kumimoji="0" lang="en-US" sz="28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304800"/>
            <a:ext cx="6172200" cy="1081616"/>
          </a:xfrm>
        </p:spPr>
        <p:txBody>
          <a:bodyPr>
            <a:normAutofit/>
          </a:bodyPr>
          <a:lstStyle/>
          <a:p>
            <a:r>
              <a:rPr lang="en-US" sz="2600" b="1" dirty="0"/>
              <a:t>PROJECTED SALES TAX REVENUE</a:t>
            </a:r>
            <a:endParaRPr lang="en-US" sz="2600" dirty="0"/>
          </a:p>
        </p:txBody>
      </p:sp>
      <p:sp>
        <p:nvSpPr>
          <p:cNvPr id="5" name="Text Box 2"/>
          <p:cNvSpPr txBox="1">
            <a:spLocks noChangeArrowheads="1"/>
          </p:cNvSpPr>
          <p:nvPr/>
        </p:nvSpPr>
        <p:spPr bwMode="auto">
          <a:xfrm>
            <a:off x="914400" y="1386416"/>
            <a:ext cx="5029200" cy="6855723"/>
          </a:xfrm>
          <a:prstGeom prst="rect">
            <a:avLst/>
          </a:prstGeom>
          <a:noFill/>
          <a:ln w="9525">
            <a:noFill/>
            <a:miter lim="800000"/>
            <a:headEnd/>
            <a:tailEnd/>
          </a:ln>
        </p:spPr>
        <p:txBody>
          <a:bodyPr wrap="square">
            <a:spAutoFit/>
          </a:bodyPr>
          <a:lstStyle/>
          <a:p>
            <a:r>
              <a:rPr lang="en-US" b="1" dirty="0"/>
              <a:t>1 Cent Sales Tax  (Adopted 1980)</a:t>
            </a:r>
          </a:p>
          <a:p>
            <a:pPr defTabSz="1371600"/>
            <a:endParaRPr lang="en-US" sz="1600" b="1" dirty="0"/>
          </a:p>
          <a:p>
            <a:pPr defTabSz="1371600"/>
            <a:r>
              <a:rPr lang="en-US" sz="1600" b="1" dirty="0"/>
              <a:t>	Received (After Refunds)</a:t>
            </a:r>
          </a:p>
          <a:p>
            <a:pPr defTabSz="1371600"/>
            <a:r>
              <a:rPr lang="en-US" dirty="0"/>
              <a:t>2008-2009	           $1,253,393</a:t>
            </a:r>
          </a:p>
          <a:p>
            <a:pPr defTabSz="1371600"/>
            <a:r>
              <a:rPr lang="en-US" dirty="0"/>
              <a:t>2009-2010	           $1,162.734</a:t>
            </a:r>
          </a:p>
          <a:p>
            <a:pPr defTabSz="1371600"/>
            <a:r>
              <a:rPr lang="en-US" dirty="0"/>
              <a:t>2010-2011	           $1,321,327</a:t>
            </a:r>
          </a:p>
          <a:p>
            <a:pPr defTabSz="1371600"/>
            <a:r>
              <a:rPr lang="en-US" dirty="0"/>
              <a:t>2011-2012	           $1,695,262</a:t>
            </a:r>
          </a:p>
          <a:p>
            <a:pPr defTabSz="1371600"/>
            <a:r>
              <a:rPr lang="en-US" dirty="0"/>
              <a:t>2012-2013	           $1,939,463</a:t>
            </a:r>
          </a:p>
          <a:p>
            <a:pPr defTabSz="1371600"/>
            <a:r>
              <a:rPr lang="en-US" dirty="0"/>
              <a:t>2013-2014	           $1,999,890</a:t>
            </a:r>
          </a:p>
          <a:p>
            <a:pPr defTabSz="1371600"/>
            <a:r>
              <a:rPr lang="en-US" dirty="0"/>
              <a:t>2014-2015	           $2,064,624</a:t>
            </a:r>
          </a:p>
          <a:p>
            <a:pPr defTabSz="1371600"/>
            <a:r>
              <a:rPr lang="en-US" dirty="0"/>
              <a:t>2015-2016      	           $1,812,271  </a:t>
            </a:r>
          </a:p>
          <a:p>
            <a:pPr defTabSz="1371600"/>
            <a:r>
              <a:rPr lang="en-US" dirty="0"/>
              <a:t>2016-2017	           $1,592,248</a:t>
            </a:r>
          </a:p>
          <a:p>
            <a:pPr defTabSz="1371600"/>
            <a:r>
              <a:rPr lang="en-US" dirty="0"/>
              <a:t>2017-2018	           $1,566,077  </a:t>
            </a:r>
          </a:p>
          <a:p>
            <a:pPr defTabSz="1371600"/>
            <a:r>
              <a:rPr lang="en-US" dirty="0"/>
              <a:t>2018-2019	           $1,753,274</a:t>
            </a:r>
          </a:p>
          <a:p>
            <a:pPr defTabSz="1371600"/>
            <a:r>
              <a:rPr lang="en-US" dirty="0"/>
              <a:t>2019-2020	           $1,534,276  </a:t>
            </a:r>
          </a:p>
          <a:p>
            <a:pPr defTabSz="1371600"/>
            <a:r>
              <a:rPr lang="en-US" dirty="0"/>
              <a:t>2020-2021	           $1,524,795</a:t>
            </a:r>
          </a:p>
          <a:p>
            <a:pPr defTabSz="1371600"/>
            <a:r>
              <a:rPr lang="en-US" dirty="0"/>
              <a:t>2021-2022	           $1,686,695 </a:t>
            </a:r>
          </a:p>
          <a:p>
            <a:pPr defTabSz="1371600"/>
            <a:r>
              <a:rPr lang="en-US" b="1" dirty="0"/>
              <a:t>2022-2023                  $2,214,094</a:t>
            </a:r>
          </a:p>
          <a:p>
            <a:pPr defTabSz="1371600"/>
            <a:r>
              <a:rPr lang="en-US" b="1" dirty="0">
                <a:highlight>
                  <a:srgbClr val="FFFF00"/>
                </a:highlight>
              </a:rPr>
              <a:t>2023-2024	           $1,815,000 projected  </a:t>
            </a:r>
          </a:p>
          <a:p>
            <a:pPr defTabSz="1371600"/>
            <a:r>
              <a:rPr lang="en-US" b="1" dirty="0">
                <a:highlight>
                  <a:srgbClr val="FFFF00"/>
                </a:highlight>
              </a:rPr>
              <a:t>2024-2025	           $1,815,000 projected 			</a:t>
            </a:r>
            <a:r>
              <a:rPr lang="en-US" dirty="0"/>
              <a:t>								</a:t>
            </a:r>
          </a:p>
          <a:p>
            <a:pPr defTabSz="1371600"/>
            <a:endParaRPr lang="en-US" sz="1150" b="1" dirty="0"/>
          </a:p>
        </p:txBody>
      </p:sp>
    </p:spTree>
    <p:extLst>
      <p:ext uri="{BB962C8B-B14F-4D97-AF65-F5344CB8AC3E}">
        <p14:creationId xmlns:p14="http://schemas.microsoft.com/office/powerpoint/2010/main" val="3376902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25442</TotalTime>
  <Words>2284</Words>
  <Application>Microsoft Office PowerPoint</Application>
  <PresentationFormat>On-screen Show (4:3)</PresentationFormat>
  <Paragraphs>395</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Arial Narrow</vt:lpstr>
      <vt:lpstr>Calibri</vt:lpstr>
      <vt:lpstr>Georgia</vt:lpstr>
      <vt:lpstr>Wingdings</vt:lpstr>
      <vt:lpstr>Parallax</vt:lpstr>
      <vt:lpstr>PowerPoint Presentation</vt:lpstr>
      <vt:lpstr>BUDGETED EXPENSES  2024-2025 BUDGET</vt:lpstr>
      <vt:lpstr>PowerPoint Presentation</vt:lpstr>
      <vt:lpstr>PowerPoint Presentation</vt:lpstr>
      <vt:lpstr>BUDGETED REVENUE 2024-2025 Budget </vt:lpstr>
      <vt:lpstr>REVENUES OVER EXPENSES 2024 – 2025 Budget </vt:lpstr>
      <vt:lpstr>Budgeted Projects FY 2025</vt:lpstr>
      <vt:lpstr>PowerPoint Presentation</vt:lpstr>
      <vt:lpstr>PROJECTED SALES TAX REVENUE</vt:lpstr>
      <vt:lpstr>PROJECTED SALES TAX REVENUE, cont.</vt:lpstr>
      <vt:lpstr>PROJECTED SALES TAX REVENUE, cont.</vt:lpstr>
      <vt:lpstr>PowerPoint Presentation</vt:lpstr>
      <vt:lpstr>If your home is valued at $100,000 in Sidney, in 2023 you would pay: $2,373  TOTAL in Property Taxes </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cityclerk</cp:lastModifiedBy>
  <cp:revision>715</cp:revision>
  <cp:lastPrinted>2024-09-05T18:02:38Z</cp:lastPrinted>
  <dcterms:created xsi:type="dcterms:W3CDTF">2009-09-04T16:43:29Z</dcterms:created>
  <dcterms:modified xsi:type="dcterms:W3CDTF">2025-09-08T16:22:02Z</dcterms:modified>
</cp:coreProperties>
</file>